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598" r:id="rId2"/>
    <p:sldId id="267" r:id="rId3"/>
    <p:sldId id="391" r:id="rId4"/>
    <p:sldId id="336" r:id="rId5"/>
    <p:sldId id="347" r:id="rId6"/>
    <p:sldId id="392" r:id="rId7"/>
    <p:sldId id="421" r:id="rId8"/>
    <p:sldId id="420" r:id="rId9"/>
    <p:sldId id="574" r:id="rId10"/>
    <p:sldId id="511" r:id="rId11"/>
    <p:sldId id="453" r:id="rId12"/>
    <p:sldId id="394" r:id="rId13"/>
    <p:sldId id="393" r:id="rId14"/>
    <p:sldId id="550" r:id="rId15"/>
    <p:sldId id="395" r:id="rId16"/>
    <p:sldId id="396" r:id="rId17"/>
    <p:sldId id="508" r:id="rId18"/>
    <p:sldId id="495" r:id="rId19"/>
    <p:sldId id="475" r:id="rId20"/>
    <p:sldId id="509" r:id="rId21"/>
    <p:sldId id="403" r:id="rId22"/>
    <p:sldId id="404" r:id="rId23"/>
    <p:sldId id="405" r:id="rId24"/>
    <p:sldId id="442" r:id="rId25"/>
    <p:sldId id="457" r:id="rId26"/>
    <p:sldId id="406" r:id="rId27"/>
    <p:sldId id="440" r:id="rId28"/>
    <p:sldId id="513" r:id="rId29"/>
    <p:sldId id="606" r:id="rId30"/>
    <p:sldId id="512" r:id="rId31"/>
    <p:sldId id="517" r:id="rId32"/>
    <p:sldId id="455" r:id="rId33"/>
    <p:sldId id="462" r:id="rId34"/>
    <p:sldId id="407" r:id="rId35"/>
    <p:sldId id="461" r:id="rId36"/>
    <p:sldId id="482" r:id="rId37"/>
    <p:sldId id="460" r:id="rId38"/>
    <p:sldId id="577" r:id="rId39"/>
    <p:sldId id="408" r:id="rId40"/>
    <p:sldId id="436" r:id="rId41"/>
    <p:sldId id="409" r:id="rId42"/>
    <p:sldId id="596" r:id="rId43"/>
    <p:sldId id="518" r:id="rId44"/>
    <p:sldId id="520" r:id="rId45"/>
    <p:sldId id="593" r:id="rId46"/>
    <p:sldId id="477" r:id="rId47"/>
    <p:sldId id="522" r:id="rId48"/>
    <p:sldId id="595" r:id="rId49"/>
    <p:sldId id="519" r:id="rId50"/>
    <p:sldId id="603" r:id="rId51"/>
    <p:sldId id="492" r:id="rId52"/>
    <p:sldId id="491" r:id="rId53"/>
    <p:sldId id="494" r:id="rId54"/>
    <p:sldId id="576" r:id="rId55"/>
    <p:sldId id="493" r:id="rId56"/>
    <p:sldId id="594" r:id="rId57"/>
    <p:sldId id="410" r:id="rId58"/>
    <p:sldId id="525" r:id="rId59"/>
    <p:sldId id="526" r:id="rId60"/>
    <p:sldId id="527" r:id="rId61"/>
    <p:sldId id="529" r:id="rId62"/>
    <p:sldId id="605" r:id="rId63"/>
    <p:sldId id="531" r:id="rId64"/>
    <p:sldId id="532" r:id="rId65"/>
    <p:sldId id="542" r:id="rId66"/>
    <p:sldId id="538" r:id="rId67"/>
    <p:sldId id="533" r:id="rId68"/>
    <p:sldId id="534" r:id="rId69"/>
    <p:sldId id="535" r:id="rId70"/>
    <p:sldId id="528" r:id="rId71"/>
    <p:sldId id="548" r:id="rId72"/>
    <p:sldId id="413" r:id="rId73"/>
    <p:sldId id="543" r:id="rId74"/>
    <p:sldId id="601" r:id="rId75"/>
    <p:sldId id="414" r:id="rId76"/>
    <p:sldId id="415" r:id="rId77"/>
    <p:sldId id="425" r:id="rId78"/>
    <p:sldId id="496" r:id="rId79"/>
    <p:sldId id="544" r:id="rId80"/>
    <p:sldId id="546" r:id="rId81"/>
    <p:sldId id="498" r:id="rId82"/>
    <p:sldId id="424" r:id="rId83"/>
    <p:sldId id="465" r:id="rId84"/>
    <p:sldId id="416" r:id="rId85"/>
    <p:sldId id="423" r:id="rId86"/>
    <p:sldId id="417" r:id="rId87"/>
    <p:sldId id="553" r:id="rId88"/>
    <p:sldId id="418" r:id="rId89"/>
    <p:sldId id="431" r:id="rId90"/>
    <p:sldId id="432" r:id="rId91"/>
    <p:sldId id="433" r:id="rId92"/>
    <p:sldId id="567" r:id="rId93"/>
    <p:sldId id="339" r:id="rId94"/>
    <p:sldId id="557" r:id="rId95"/>
    <p:sldId id="350" r:id="rId96"/>
    <p:sldId id="558" r:id="rId97"/>
    <p:sldId id="559" r:id="rId98"/>
    <p:sldId id="566" r:id="rId99"/>
    <p:sldId id="539" r:id="rId100"/>
    <p:sldId id="540" r:id="rId101"/>
    <p:sldId id="541" r:id="rId102"/>
    <p:sldId id="560" r:id="rId103"/>
    <p:sldId id="561" r:id="rId104"/>
    <p:sldId id="568" r:id="rId105"/>
    <p:sldId id="569" r:id="rId106"/>
    <p:sldId id="573" r:id="rId107"/>
    <p:sldId id="570" r:id="rId108"/>
    <p:sldId id="563" r:id="rId109"/>
    <p:sldId id="565" r:id="rId110"/>
    <p:sldId id="374" r:id="rId111"/>
    <p:sldId id="602" r:id="rId112"/>
    <p:sldId id="599" r:id="rId113"/>
    <p:sldId id="579" r:id="rId114"/>
    <p:sldId id="346" r:id="rId115"/>
    <p:sldId id="422"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3" autoAdjust="0"/>
    <p:restoredTop sz="86380" autoAdjust="0"/>
  </p:normalViewPr>
  <p:slideViewPr>
    <p:cSldViewPr>
      <p:cViewPr>
        <p:scale>
          <a:sx n="90" d="100"/>
          <a:sy n="90" d="100"/>
        </p:scale>
        <p:origin x="96" y="42"/>
      </p:cViewPr>
      <p:guideLst>
        <p:guide orient="horz" pos="2160"/>
        <p:guide pos="2880"/>
      </p:guideLst>
    </p:cSldViewPr>
  </p:slideViewPr>
  <p:outlineViewPr>
    <p:cViewPr>
      <p:scale>
        <a:sx n="33" d="100"/>
        <a:sy n="33" d="100"/>
      </p:scale>
      <p:origin x="0" y="41052"/>
    </p:cViewPr>
  </p:outlineViewPr>
  <p:notesTextViewPr>
    <p:cViewPr>
      <p:scale>
        <a:sx n="100" d="100"/>
        <a:sy n="100" d="100"/>
      </p:scale>
      <p:origin x="0" y="0"/>
    </p:cViewPr>
  </p:notesTextViewPr>
  <p:sorterViewPr>
    <p:cViewPr>
      <p:scale>
        <a:sx n="80" d="100"/>
        <a:sy n="80" d="100"/>
      </p:scale>
      <p:origin x="0" y="543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312D44-51A5-4C3F-B09E-B2958AEC1B19}" type="datetimeFigureOut">
              <a:rPr lang="en-US" smtClean="0"/>
              <a:pPr/>
              <a:t>3/20/2021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41E79-5945-42A8-A568-0F31124B8A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15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65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is interesting that Dr. Jordan found a home at Butler for his Eugenics worldview. He became professor of natural history at Northwestern Christian College (later Butler University) in 1875. He received a medical degree in 1875 (Indiana Medical College)</a:t>
            </a:r>
          </a:p>
          <a:p>
            <a:pPr eaLnBrk="1" hangingPunct="1">
              <a:spcBef>
                <a:spcPct val="0"/>
              </a:spcBef>
            </a:pPr>
            <a:r>
              <a:rPr lang="en-US" dirty="0" smtClean="0"/>
              <a:t>https://biography.yourdictionary.com/david-starr-jordan  and Honorary Ph.D. awarded by Butler in 1877. https://en.wikipedia.org/wiki/David_Starr_Jordan</a:t>
            </a:r>
          </a:p>
          <a:p>
            <a:pPr eaLnBrk="1" hangingPunct="1">
              <a:spcBef>
                <a:spcPct val="0"/>
              </a:spcBef>
            </a:pPr>
            <a:endParaRPr lang="en-US" dirty="0" smtClean="0"/>
          </a:p>
          <a:p>
            <a:pPr eaLnBrk="1" hangingPunct="1">
              <a:spcBef>
                <a:spcPct val="0"/>
              </a:spcBef>
            </a:pPr>
            <a:r>
              <a:rPr lang="en-US" dirty="0" smtClean="0"/>
              <a:t> </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E6E5F9-0588-469C-8314-A8F00600665F}" type="slidenum">
              <a:rPr lang="en-US" smtClean="0"/>
              <a:pPr fontAlgn="base">
                <a:spcBef>
                  <a:spcPct val="0"/>
                </a:spcBef>
                <a:spcAft>
                  <a:spcPct val="0"/>
                </a:spcAft>
                <a:defRPr/>
              </a:pPr>
              <a:t>66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Better Babies Bldg. constructed in 1927 on the Indiana State Fairgrounds is now the Hooks Drugstore Museum. http://hooksmuseum.org/ Remember, an all-Black Attucks HS also opened in 1927. </a:t>
            </a:r>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834E69-2D05-47A7-86A3-B40F9210DC27}" type="slidenum">
              <a:rPr lang="en-US" smtClean="0"/>
              <a:pPr fontAlgn="base">
                <a:spcBef>
                  <a:spcPct val="0"/>
                </a:spcBef>
                <a:spcAft>
                  <a:spcPct val="0"/>
                </a:spcAft>
                <a:defRPr/>
              </a:pPr>
              <a:t>68</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73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10FA8D-DE66-4942-AAF0-F62C79FE446B}"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5F40261-1847-40FA-A256-E224179F761E}" type="slidenum">
              <a:rPr lang="en-US" smtClean="0"/>
              <a:pPr>
                <a:defRPr/>
              </a:pPr>
              <a:t>82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92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98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100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101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16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103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A0BB57-774F-43EE-85D7-04B828BC25D1}" type="slidenum">
              <a:rPr lang="en-US" smtClean="0"/>
              <a:pPr fontAlgn="base">
                <a:spcBef>
                  <a:spcPct val="0"/>
                </a:spcBef>
                <a:spcAft>
                  <a:spcPct val="0"/>
                </a:spcAft>
                <a:defRPr/>
              </a:pPr>
              <a:t>114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AA8525A-870A-4586-A0A2-B4D747092238}" type="slidenum">
              <a:rPr lang="en-US" smtClean="0"/>
              <a:pPr>
                <a:defRPr/>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29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33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41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48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49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E41E79-5945-42A8-A568-0F31124B8A55}" type="slidenum">
              <a:rPr lang="en-US" smtClean="0"/>
              <a:pPr/>
              <a:t>52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932DBB-74F7-42D2-B308-785C0AB1DD1E}"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32DBB-74F7-42D2-B308-785C0AB1DD1E}"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32DBB-74F7-42D2-B308-785C0AB1DD1E}"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32DBB-74F7-42D2-B308-785C0AB1DD1E}"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932DBB-74F7-42D2-B308-785C0AB1DD1E}" type="datetimeFigureOut">
              <a:rPr lang="en-US" smtClean="0"/>
              <a:pPr/>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932DBB-74F7-42D2-B308-785C0AB1DD1E}" type="datetimeFigureOut">
              <a:rPr lang="en-US" smtClean="0"/>
              <a:pPr/>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932DBB-74F7-42D2-B308-785C0AB1DD1E}" type="datetimeFigureOut">
              <a:rPr lang="en-US" smtClean="0"/>
              <a:pPr/>
              <a:t>3/20/2021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932DBB-74F7-42D2-B308-785C0AB1DD1E}" type="datetimeFigureOut">
              <a:rPr lang="en-US" smtClean="0"/>
              <a:pPr/>
              <a:t>3/20/2021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32DBB-74F7-42D2-B308-785C0AB1DD1E}" type="datetimeFigureOut">
              <a:rPr lang="en-US" smtClean="0"/>
              <a:pPr/>
              <a:t>3/20/2021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32DBB-74F7-42D2-B308-785C0AB1DD1E}" type="datetimeFigureOut">
              <a:rPr lang="en-US" smtClean="0"/>
              <a:pPr/>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32DBB-74F7-42D2-B308-785C0AB1DD1E}" type="datetimeFigureOut">
              <a:rPr lang="en-US" smtClean="0"/>
              <a:pPr/>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1800C-BC56-4E41-A695-261BEAF4C68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32DBB-74F7-42D2-B308-785C0AB1DD1E}" type="datetimeFigureOut">
              <a:rPr lang="en-US" smtClean="0"/>
              <a:pPr/>
              <a:t>3/20/2021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1800C-BC56-4E41-A695-261BEAF4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s://www.powerquotations.com/quote/discipline-is-a-bad-word"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docplayer.net/8777780-Reexamining-resistance-as-oppositional-behavior-the-nationof-islam-and-the-creation-of-a-black-achievement-ideology-a-a-akom.htm"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vorcreatex.com/wp-content/uploads/2021/02/Global-Readings-Chart-What-is-a-quality-education-for-urban-students-Education-for-liberation-Education-as-the-practice-of-freedom.pdf" TargetMode="External"/><Relationship Id="rId2" Type="http://schemas.openxmlformats.org/officeDocument/2006/relationships/hyperlink" Target="https://www.researchgate.net/publication/317098285_What_is_a_high_quality_education_for_urban_students_Education_for_Liberation_Education_as_the_practice_of_freedom"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www.researchgate.net/publication/322799614_What_has_economics_got_to_do_with_it_The_impact_of_socioeconomic_factors_on_mental_health_and_the_case_for_collective_actio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www.youtube.com/watch?v=k5prifYxTsE&amp;t=23s"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educareallaliberta.org/israel-education-cities-network/" TargetMode="External"/><Relationship Id="rId2" Type="http://schemas.openxmlformats.org/officeDocument/2006/relationships/hyperlink" Target="https://www.youtube.com/watch?v=YVethJuT9JU"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jiosaavn.com/lyrics/you-must-learn-live-from-caucus-mountain-remix-lyrics/AlEsYCRfRW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vorcreatex.com/wp-content/uploads/2012/11/Cultural-competency-is-not-enough-Advancing-to-politically-relevant-teaching.pdf"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campaign2000.ca/our-work/public-educatio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imgres?imgurl=http://professionallyspeaking.oct.ca/june_2010/visuals/features/Feature_Neuro.jpg&amp;imgrefurl=http://professionallyspeaking.oct.ca/june_2010/features/neuroscience.aspx&amp;h=350&amp;w=800&amp;tbnid=XqGuXExEv-8CVM:&amp;zoom=1&amp;docid=-mtNJLdNU-JS4M&amp;ei=yJH4U9T7LOzhsATlkYLoBw&amp;tbm=isch&amp;ved=0CG4QMyhGMEY" TargetMode="External"/><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hyperlink" Target="http://www.google.com/imgres?imgurl=http://img2.imagesbn.com/p/9780838985199_p0_v1_s260x420.JPG&amp;imgrefurl=http://www.barnesandnoble.com/w/american-association-of-school-librarian-american-library-association/1102273661?ean=9780838985199&amp;h=337&amp;w=260&amp;tbnid=qHfVwJDnpD9IbM:&amp;zoom=1&amp;docid=aMRJOn_yGZpGlM&amp;ei=Rm0VVMm2EM6kyATyqYD4Bw&amp;tbm=isch&amp;ved=0CGIQMyhaMFo4ZA&amp;iact=rc&amp;uact=3&amp;dur=469&amp;page=13&amp;start=185&amp;ndsp=15"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ENlvc19eXnM&amp;t=7s"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hyperlink" Target="http://edworkspartners.org/expect-success/wp-content/uploads/2013/03/Bell-Curve.jpg" TargetMode="External"/><Relationship Id="rId1" Type="http://schemas.openxmlformats.org/officeDocument/2006/relationships/slideLayout" Target="../slideLayouts/slideLayout2.xml"/><Relationship Id="rId6" Type="http://schemas.openxmlformats.org/officeDocument/2006/relationships/hyperlink" Target="http://www.google.com/imgres?imgurl=http://kidshealth.org/parent/growth/learning/headers_93935/P_IEPs.jpg&amp;imgrefurl=http://kidshealth.org/parent/growth/learning/iep.html&amp;h=180&amp;w=436&amp;tbnid=Pgc9x9QuInH0nM:&amp;zoom=1&amp;docid=z3B7XITWIegQEM&amp;ei=syUKVO-2A8KAygTh-oDwCw&amp;tbm=isch&amp;ved=0CCwQMygQMBA" TargetMode="External"/><Relationship Id="rId5" Type="http://schemas.openxmlformats.org/officeDocument/2006/relationships/image" Target="../media/image21.jpeg"/><Relationship Id="rId4" Type="http://schemas.openxmlformats.org/officeDocument/2006/relationships/hyperlink" Target="http://www.google.com/imgres?imgurl=http://2.bp.blogspot.com/-z0DTy4v25sg/UlLrpqWVBcI/AAAAAAAACA4/v-cszNGFWPY/s1600/square_peg_in_round_hole_2.jpg&amp;imgrefurl=http://ohfortheloveofme.blogspot.com/2013/10/still-not-fitting-in.html&amp;h=375&amp;w=500&amp;tbnid=-_ii15ij8ykzpM:&amp;zoom=1&amp;docid=DudZqup9rRgRKM&amp;ei=0R4KVPiZIpCcygTQm4CAAw&amp;tbm=isch&amp;ved=0CCcQMygJMA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oogle.com/imgres?imgurl=https://upload.wikimedia.org/wikipedia/commons/thumb/d/d5/Desembarco_de_Col%C3%B3n_de_Di%C3%B3scoro_Puebla.jpg/800px-Desembarco_de_Col%C3%B3n_de_Di%C3%B3scoro_Puebla.jpg&amp;imgrefurl=https://commons.wikimedia.org/wiki/File:Desembarco_de_Col%C3%B3n_de_Di%C3%B3scoro_Puebla.jpg&amp;docid=HM4-GQrZ9urf5M&amp;tbnid=O0CEkeQkFedPEM:&amp;vet=1&amp;w=800&amp;h=495&amp;bih=569&amp;biw=940&amp;ved=0ahUKEwiO1r6PpcfTAhWE2YMKHUwpBeAQxiAIFygD&amp;iact=c&amp;ictx=1"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https://images-na.ssl-images-amazon.com/images/I/51i-MgDi5AL._SX325_BO1,204,203,200_.jpg"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ijsv.psu.edu/?article=incorporating-the-voices-and-insights-of-students-with-disabilities-lets-consider-our-approach"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google.com/imgres?imgurl=http://fordham.universitypressscholarship.com/view/covers/9780823241354.jpg&amp;imgrefurl=http://fordham.universitypressscholarship.com/view/10.5422/fordham/9780823241354.001.0001/upso-9780823241354-chapter-2&amp;h=248&amp;w=165&amp;tbnid=yPyoj2EmhCuEfM:&amp;zoom=1&amp;docid=WxbyOzC0Ou2idM&amp;ei=1hn5U5fIGtemyATFlYGYBw&amp;tbm=isch&amp;ved=0CCUQMygJMAk" TargetMode="External"/><Relationship Id="rId3" Type="http://schemas.openxmlformats.org/officeDocument/2006/relationships/image" Target="../media/image25.jpeg"/><Relationship Id="rId7" Type="http://schemas.openxmlformats.org/officeDocument/2006/relationships/image" Target="../media/image27.jpeg"/><Relationship Id="rId12" Type="http://schemas.openxmlformats.org/officeDocument/2006/relationships/image" Target="../media/image30.jpeg"/><Relationship Id="rId2" Type="http://schemas.openxmlformats.org/officeDocument/2006/relationships/hyperlink" Target="http://www.google.com/imgres?imgurl=http://sydney.edu.au/arts/spanish_latin_american/images/content/indigenous_knowledges_logo.png&amp;imgrefurl=http://www.southernperspectives.net/2011/11&amp;h=168&amp;w=154&amp;tbnid=IP62FbqJsyWeRM:&amp;zoom=1&amp;docid=a7VekGyzt5rvDM&amp;ei=ECP5U_3OLtH5yQSHr4LgDg&amp;tbm=isch&amp;ved=0CBgQMygQMBA4kAM&amp;iact=rc&amp;uact=3&amp;dur=553&amp;page=25&amp;start=404&amp;ndsp=16" TargetMode="External"/><Relationship Id="rId1" Type="http://schemas.openxmlformats.org/officeDocument/2006/relationships/slideLayout" Target="../slideLayouts/slideLayout4.xml"/><Relationship Id="rId6" Type="http://schemas.openxmlformats.org/officeDocument/2006/relationships/hyperlink" Target="http://www.google.com/imgres?imgurl=http://thespiritscience.net/wp-content/uploads/2014/06/Shaman-Ecuador-2-1024x576.jpg&amp;imgrefurl=http://angelicview.wordpress.com/2014/06/17/what-a-shaman-sees-in-a-mental-hospital/&amp;h=576&amp;w=1024&amp;tbnid=pOr6hqQHxQ0-ZM:&amp;zoom=1&amp;docid=jy3hLHde0pLKzM&amp;ei=3yv5U_3_NoWoyASno4CoAw&amp;tbm=isch&amp;ved=0CC4QMygSMBI" TargetMode="External"/><Relationship Id="rId11" Type="http://schemas.openxmlformats.org/officeDocument/2006/relationships/image" Target="../media/image29.jpeg"/><Relationship Id="rId5" Type="http://schemas.openxmlformats.org/officeDocument/2006/relationships/image" Target="../media/image26.jpeg"/><Relationship Id="rId10" Type="http://schemas.openxmlformats.org/officeDocument/2006/relationships/hyperlink" Target="http://www.google.com/imgres?imgurl=http://ecx.images-amazon.com/images/I/41oAi6xFjYL._SY344_BO1,204,203,200_.jpg&amp;imgrefurl=http://www.amazon.com/Deaf-Epistemologies-Perspectives-Acquisition-Knowledge/dp/1563685256&amp;h=346&amp;w=242&amp;tbnid=yJtyDJXAj6Sh8M:&amp;zoom=1&amp;docid=WiLqCQjdKMKRNM&amp;ei=xCf5U4rCG8q2ogTf1IC4CA&amp;tbm=isch&amp;ved=0CFoQMyhSMFI4yAE&amp;iact=rc&amp;uact=3&amp;dur=1235&amp;page=18&amp;start=280&amp;ndsp=15" TargetMode="External"/><Relationship Id="rId4" Type="http://schemas.openxmlformats.org/officeDocument/2006/relationships/hyperlink" Target="http://www.google.com/imgres?imgurl=https://transpersonalspirit.files.wordpress.com/2012/12/shaman-1.jpg?w=545&amp;h=410&amp;imgrefurl=https://transpersonalspirit.wordpress.com/category/shamanism/&amp;h=410&amp;w=545&amp;tbnid=7LUoBNQuSmZb-M:&amp;zoom=1&amp;docid=IONS5P6qT8_CYM&amp;ei=1in5U_ftAcm5ogSi2YLwBA&amp;tbm=isch&amp;ved=0CEAQMyg4MDg49AM" TargetMode="External"/><Relationship Id="rId9"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google.com/imgres?imgurl=http://1.bp.blogspot.com/-nyGCHyPRhyY/TpIluoGplWI/AAAAAAAAA-c/wxJtwWd4OM8/s1600/black+classroom.jpg&amp;imgrefurl=http://www.theurbanpolitico.com/2011/10/black-unemployment-whos-to-blame.html&amp;h=171&amp;w=180&amp;tbnid=YgFyV1Y8k_PUmM:&amp;zoom=1&amp;docid=ApzFoCQ03Ns-0M&amp;ei=y5r6U8zNMIW6ogSky4HoDw&amp;tbm=isch&amp;ved=0CE8QMygrMCs" TargetMode="External"/><Relationship Id="rId7" Type="http://schemas.openxmlformats.org/officeDocument/2006/relationships/hyperlink" Target="https://www.google.com/imgres?imgurl=http://www.ksvoboda.com/wp-content/uploads/2010/09/poverty_in_the_park.jpg&amp;imgrefurl=http://www.ksvoboda.com/?p=732&amp;docid=YOMTVeb8q-w_pM&amp;tbnid=2Lx5prWGQXJU7M:&amp;w=615&amp;h=458&amp;ei=6C0KVOeoGM75yQTAzIG4BQ&amp;ved=0CAIQxiAwAA&amp;iact=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www.google.com/imgres?imgurl=http://www.dailyunconstitutional.com/wp-content/uploads/2013/03/encarcerate-300x208.jpg&amp;imgrefurl=http://www.dailyunconstitutional.com/category/public-education/&amp;h=208&amp;w=300&amp;tbnid=gsaEAHD_45qUoM:&amp;zoom=1&amp;docid=kA4QLEJ1jmZNMM&amp;ei=tpX6U5XeDZW7ogSptoGACw&amp;tbm=isch&amp;ved=0CDoQMygyMDI4ZA" TargetMode="Externa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iccvmqHYp3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vorcreatex.com/wp-content/uploads/2016/05/Alternative-Educations-Spoiled-Image-When-it-happened-how-it-happened-why-it-happened-and-what-to-do-about-it-.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vorcreatex.com/wp-content/uploads/2016/03/Too-much-school-too-little-education-Why-school-is-the-enemy-for-urban-students-and-what-to-do-about-it.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psychologytoday.com/us/blog/hide-and-seek/201205/our-hierarchy-need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vorcreatex.com/wp-content/uploads/2020/06/Urban-conditions-and-social-toxins-chart-From-radical-healing-to-wellness.pdf"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journals.sagepub.com/doi/full/10.1177/0011000019843506"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news.stthomas.edu/tommie-experts-radical-times-call-for-radical-healin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vorcreatex.com/wp-content/uploads/2020/08/Expand-trauma-informed-care-policies-Healing-symptoms-while-eliminating-causes.pdf" TargetMode="External"/><Relationship Id="rId2" Type="http://schemas.openxmlformats.org/officeDocument/2006/relationships/hyperlink" Target="https://www.nytimes.com/2020/12/28/health/h-jack-geiger-dead.html" TargetMode="External"/><Relationship Id="rId1" Type="http://schemas.openxmlformats.org/officeDocument/2006/relationships/slideLayout" Target="../slideLayouts/slideLayout2.xml"/><Relationship Id="rId4" Type="http://schemas.openxmlformats.org/officeDocument/2006/relationships/hyperlink" Target="http://vorcreatex.com/wp-content/uploads/2020/08/Community-Organizing-Advancing-the-Black-Agenda-for-Indianapolis-by-training-youth-how-to-community-organize.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vorcreatex.com/wp-content/uploads/2012/11/Urban-schools-as-sites-to-contest-inequalities.pdf" TargetMode="External"/><Relationship Id="rId2" Type="http://schemas.openxmlformats.org/officeDocument/2006/relationships/hyperlink" Target="http://vorcreatex.com/wp-content/uploads/2012/11/BLPI-Urban-school-transformation-A-comprehensive-vision.pdf" TargetMode="External"/><Relationship Id="rId1" Type="http://schemas.openxmlformats.org/officeDocument/2006/relationships/slideLayout" Target="../slideLayouts/slideLayout2.xml"/><Relationship Id="rId4" Type="http://schemas.openxmlformats.org/officeDocument/2006/relationships/hyperlink" Target="http://vorcreatex.com/wp-content/uploads/2020/06/Urban-conditions-and-social-toxins-chart-From-radical-healing-to-wellness.pdf"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w.google.com/imgres?imgurl=http://www.washingtonpost.com/blogs/answer-sheet/files/2012/11/testing.png&amp;imgrefurl=http://www.washingtonpost.com/blogs/answer-sheet/wp/2012/11/02/an-alternative-to-standardized-testing-for-student-assessment/&amp;h=230&amp;w=410&amp;tbnid=CYaSYOlR9ImHPM:&amp;zoom=1&amp;docid=_bQnWWR0XOnjcM&amp;ei=SCYDVI3sAo-vggS7sICgAg&amp;tbm=isch&amp;ved=0CCQQMygIMAg&amp;iact=rc&amp;uact=3&amp;dur=3044&amp;page=2&amp;start=8&amp;ndsp=16" TargetMode="External"/><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hyperlink" Target="http://www.google.com/imgres?imgurl=http://2012books.lardbucket.org/books/regional-geography-of-the-world-globalization-people-and-places/section_09/e1bb026bd3e738b9a7b16ec0645702f5.jpg&amp;imgrefurl=http://2012books.lardbucket.org/books/regional-geography-of-the-world-globalization-people-and-places/s09-03-brazil.html&amp;h=853&amp;w=1110&amp;tbnid=fRiXeZVnhIr6jM:&amp;zoom=1&amp;docid=bvk03SlpICpSZM&amp;ei=RY0MVPTRC9CMyATep4HwBQ&amp;tbm=isch&amp;ved=0CDUQMygtMC04yAE" TargetMode="External"/><Relationship Id="rId1" Type="http://schemas.openxmlformats.org/officeDocument/2006/relationships/slideLayout" Target="../slideLayouts/slideLayout2.xml"/><Relationship Id="rId6" Type="http://schemas.openxmlformats.org/officeDocument/2006/relationships/hyperlink" Target="https://www.google.com/imgres?imgurl=http://rbb.catalyst-chicago.org/sites/rbb.catalyst-chicago.org/files/resize/RBB-photo-363x237.jpg&amp;imgrefurl=http://rbb.catalyst-chicago.org/&amp;docid=3kV3p4wwasJOEM&amp;tbnid=Oa32btSDeeJjoM:&amp;w=363&amp;h=237&amp;ei=JK8MVJH3F9i1yATj8IGADg&amp;ved=0CAIQxiAwAA&amp;iact=c" TargetMode="External"/><Relationship Id="rId5" Type="http://schemas.openxmlformats.org/officeDocument/2006/relationships/image" Target="../media/image41.jpeg"/><Relationship Id="rId4" Type="http://schemas.openxmlformats.org/officeDocument/2006/relationships/hyperlink" Target="https://www.google.com/imgres?imgurl=http://2.bp.blogspot.com/_dxLv0LFVwAY/Sl5zk-ZqSdI/AAAAAAAAALY/uyRQ4a9_5Vo/s1600-h/Spec+Ed+Boys+Vs+Girls.jpg&amp;imgrefurl=http://bluegrasspolicy-blog.blogspot.com/2009/07/special-education-for-boys-only.html&amp;docid=ajWe1tfMH-E9zM&amp;tbnid=oYW9YrDPiKwlhM:&amp;w=1170&amp;h=1080&amp;ei=96sMVKejEYiyyATm24GoCQ&amp;ved=0CAIQxiAwAA&amp;iact=c" TargetMode="External"/><Relationship Id="rId9" Type="http://schemas.openxmlformats.org/officeDocument/2006/relationships/image" Target="../media/image4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vorcreatex.com/wp-content/uploads/2012/08/A-Civic-Literacy-What-does-a-constitutional-democratic-republic-require-of-its-schools.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academia.edu/19692164/The_Testing_Industrial_Complex_Incarcerating_Education_Since_2001"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vorcreatex.com/wp-content/uploads/2016/03/Past-present-Eugenics-standardized-tests-the-politics-of-school-reform-Hoosier-connections-challenges.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google.com/imgres?imgurl=https://upload.wikimedia.org/wikipedia/commons/6/6a/Dust_jacket,_first_edition_of_The_Rising_Tide_of_Color_Against_White_World-Supremacy.jpg&amp;imgrefurl=https://en.wikipedia.org/wiki/The_Rising_Tide_of_Color_Against_White_World-Supremacy&amp;docid=nggJiohlYZd_cM&amp;tbnid=6M8Owal_Mg18fM:&amp;w=280&amp;h=400&amp;bih=594&amp;biw=990&amp;ved=0ahUKEwjv6I_3sJfPAhUNxmMKHer5BXcQxiAIAg&amp;iact=c&amp;ictx=1" TargetMode="External"/><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www.google.com/url?sa=i&amp;rct=j&amp;q=&amp;esrc=s&amp;source=images&amp;cd=&amp;ved=0ahUKEwidsKCx1PTTAhUPzGMKHUOiC_MQjRwIBw&amp;url=http://www.stuffmomnevertoldyou.com/blogs/better-babies-contests-eugenics-goes-to-the-fair.htm&amp;psig=AFQjCNGWJ0N9CMqmmVa53fyWi4LE_XQIMg&amp;ust=1495031201809244" TargetMode="External"/><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google.com/imgres?imgurl=http://blog.library.in.gov/wp-content/uploads/2016/08/Better-Babies.jpg&amp;imgrefurl=https://blog.library.in.gov/collection-highlight-1930s-indiana-state-fair-broadsides/&amp;docid=cXO6xUe3Hg6TDM&amp;tbnid=RNoaRYljITj3xM:&amp;vet=1&amp;w=664&amp;h=1006&amp;bih=569&amp;biw=900&amp;ved=0ahUKEwinqqj75rrTAhUP02MKHRa6D7QQMwhKKB0wHQ&amp;iact=c&amp;ictx=1"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3" Type="http://schemas.openxmlformats.org/officeDocument/2006/relationships/hyperlink" Target="http://holocaustonline.org/nuremburg-trials-background-information/" TargetMode="External"/><Relationship Id="rId2" Type="http://schemas.openxmlformats.org/officeDocument/2006/relationships/hyperlink" Target="http://www.newswithviews.com/NWO/newworld17.htm"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2" Type="http://schemas.openxmlformats.org/officeDocument/2006/relationships/hyperlink" Target="http://www.learningpolicyinstitute.org/"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hyperlink" Target="https://www.google.com/imgres?imgurl=http://image.slidesharecdn.com/slate-091014091754-phpapp02/95/alternative-assessment-using-webbased-tools-1-728.jpg?cb=1255529903&amp;imgrefurl=http://www.slideshare.net/sammydog/alternative-assessment-using-webbased-tools-2220995&amp;docid=AMsBp_b07TkboM&amp;tbnid=j6kfqxKrB4eELM:&amp;w=728&amp;h=546&amp;ei=DyMNVOSoCYqcygTRxYGgAw&amp;ved=0CAIQxiAwAA&amp;iact=c" TargetMode="External"/><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hyperlink" Target="http://www.google.com/imgres?imgurl=http://4.bp.blogspot.com/-hOWAHc3LpM0/UFRBZyaIcWI/AAAAAAAABR4/DVjmcubUh34/s1600/DSC02815.jpg&amp;imgrefurl=http://milesosky.blogspot.com/2012/09/flood-reconnaissance-southern-banks-of.html&amp;h=960&amp;w=1280&amp;tbnid=3UPqWfchmldbbM:&amp;zoom=1&amp;docid=jpptqyvPYJqpZM&amp;ei=gB8DVOG1ItPGggTEi4HgAw&amp;tbm=isch&amp;ved=0CBgQMygQMBA4yAE" TargetMode="External"/><Relationship Id="rId1" Type="http://schemas.openxmlformats.org/officeDocument/2006/relationships/slideLayout" Target="../slideLayouts/slideLayout2.xml"/><Relationship Id="rId6" Type="http://schemas.openxmlformats.org/officeDocument/2006/relationships/hyperlink" Target="https://www.google.com/imgres?imgurl=http://media-cache-ec0.pinimg.com/236x/89/08/b8/8908b8a88cb7d1d941dd5b5fc3d2a7f6.jpg&amp;imgrefurl=http://www.pinterest.com/hmccall65/assessments/&amp;docid=87KB7OwFaUD2GM&amp;tbnid=6ce8enxgH_I3LM:&amp;w=236&amp;h=147&amp;ei=ACANVNyeE4O1yATz0oHIDQ&amp;ved=0CAIQxiAwAA&amp;iact=c" TargetMode="External"/><Relationship Id="rId11" Type="http://schemas.openxmlformats.org/officeDocument/2006/relationships/image" Target="../media/image60.jpeg"/><Relationship Id="rId5" Type="http://schemas.openxmlformats.org/officeDocument/2006/relationships/image" Target="../media/image57.jpeg"/><Relationship Id="rId10" Type="http://schemas.openxmlformats.org/officeDocument/2006/relationships/hyperlink" Target="https://www.google.com/imgres?imgurl=http://images.betterworldbooks.com/091/Multiple-Intelligence-Approaches-to-Assessment-9780913705957.jpg&amp;imgrefurl=http://www.betterworldbooks.com/Lazear-2c-David-H1320.aspx?SuffixId=3920&amp;SearchTerm=Lazear,+David&amp;docid=CViFMFip9_ciNM&amp;tbnid=PiUT7dZpaYiTKM:&amp;w=309&amp;h=400&amp;ei=piUNVNSzJOS9jAKMt4CgDw&amp;ved=undefined&amp;iact=c" TargetMode="External"/><Relationship Id="rId4" Type="http://schemas.openxmlformats.org/officeDocument/2006/relationships/hyperlink" Target="http://www.google.com/imgres?imgurl=http://ecologyofeducation.net/wsite/wp-content/themes/deliciousmagazine/functions/thumb.php?src=wsite/wp-content/uploads/2010/03/malpractice-define.jpg&amp;w=600&amp;h=250&amp;zc=1&amp;q=90&amp;imgrefurl=http://ecologyofeducation.net/wsite/assessment-malpractice/&amp;h=250&amp;w=600&amp;tbnid=sayXVvqmSEmVFM:&amp;zoom=1&amp;docid=62vmh0igAzNHfM&amp;ei=kCMDVIKqBMKRgwTs44LgCQ&amp;tbm=isch&amp;ved=0CEUQMyg9MD04ZA" TargetMode="External"/><Relationship Id="rId9" Type="http://schemas.openxmlformats.org/officeDocument/2006/relationships/image" Target="../media/image59.jpeg"/></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hyperlink" Target="http://www.google.com/imgres?imgurl=http://www.thrivingstudents.org/sites/default/files/Screen%20shot%202011-08-31%20at%202.01.21%20PM.png&amp;imgrefurl=http://www.thrivingstudents.org/43&amp;h=257&amp;w=420&amp;tbnid=5KU23zAzdVOWGM:&amp;zoom=1&amp;docid=Pj7ba2EWpiwjbM&amp;ei=ogUPVNOFIu_bsASG14GADQ&amp;tbm=isch&amp;ved=0CEsQMygjMCM" TargetMode="External"/><Relationship Id="rId2" Type="http://schemas.openxmlformats.org/officeDocument/2006/relationships/hyperlink" Target="http://www.google.com/imgres?imgurl=http://www.clevelandcountyschools.org/sites/olddistrictsite/images/stories/character_education/good%20citizenship.jpg&amp;imgrefurl=http://www.clevelandcountyschools.org/sites/olddistrictsite/index.php/good-citizenship&amp;h=1043&amp;w=2261&amp;tbnid=b4O35aZSRfo6zM:&amp;zoom=1&amp;docid=wnusF6Xk5qIsKM&amp;ei=9C4MVP7fHMWlyATK_IHIAg&amp;tbm=isch&amp;ved=0CBYQMygOMA44ZA&amp;iact=rc&amp;uact=3&amp;dur=1217&amp;page=9&amp;start=111&amp;ndsp=13" TargetMode="Externa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hyperlink" Target="http://www.google.com/imgres?imgurl=http://playgallery.org/images/uploads/blog/TobierGroup.jpg&amp;imgrefurl=http://playgallery.org/blog/design_for_social_change/&amp;h=450&amp;w=600&amp;tbnid=r17bFE_OrXiX_M:&amp;zoom=1&amp;docid=auyfjs8V5ITf8M&amp;ei=_ggPVJTGN_aUsQT1zYH4Dg&amp;tbm=isch&amp;ved=0CEkQMyhBMEE4rAI" TargetMode="External"/><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vorcreatex.com/wp-content/uploads/2019/03/Transformational-Community-Schools.pd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www.google.com/imgres?imgurl=http://assets.dnainfo.com/generated/chicago_photo/2013/10/courtenay-lsc-1382658252.jpg/larger.jpg&amp;imgrefurl=http://www.dnainfo.com/chicago/20131025/uptown/courtenay-school-welcomes-new-lsc-members-chairwoman&amp;h=253&amp;w=380&amp;tbnid=zS9hVilONRKxJM:&amp;zoom=1&amp;docid=wMsBMO_deHBXVM&amp;ei=fnADVJveC9e5ggSj4oCgAw&amp;tbm=isch&amp;ved=0CH8QMyhbMFs&amp;iact=rc&amp;uact=3&amp;dur=1529&amp;page=5&amp;start=89&amp;ndsp=21" TargetMode="External"/><Relationship Id="rId7" Type="http://schemas.openxmlformats.org/officeDocument/2006/relationships/hyperlink" Target="http://www.google.com/imgres?imgurl=http://www.substancenews.net/assets/images/1479683938.jpg&amp;imgrefurl=http://www.substancenews.net/articles.php?page=703&amp;h=1028&amp;w=2038&amp;tbnid=fK2mlC74luxjLM:&amp;zoom=1&amp;docid=zfGiwjYot9LvyM&amp;ei=_W0DVLGZJYvxgwSOuIDICQ&amp;tbm=isch&amp;ved=0CD0QMyg1MDU4ZA" TargetMode="External"/><Relationship Id="rId12"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hyperlink" Target="http://www.google.com/imgres?imgurl=http://llnw.wbez.org/styles/280x195/llo/main-images/linda%20LSC%20voting.jpg?itok=Pk7nqAZa&amp;imgrefurl=http://www.wbez.org/news/mayor-emanuel-thinks-he-voted-98362&amp;h=195&amp;w=280&amp;tbnid=o0IlUelECY1n2M:&amp;zoom=1&amp;docid=dyx7_OMS3h4w3M&amp;ei=92oDVMzwLtKWgwTj44D4Bg&amp;tbm=isch&amp;ved=0CC0QMygPMA8&amp;iact=rc&amp;uact=3&amp;dur=784&amp;page=2&amp;start=12&amp;ndsp=10" TargetMode="External"/><Relationship Id="rId5" Type="http://schemas.openxmlformats.org/officeDocument/2006/relationships/hyperlink" Target="http://www.google.com/imgres?imgurl=http://www.centersquarejournal.com/wp-content/uploads/2012/10/Jennifer-Sutton-Lakeview-LSC-mtg-10-17-12.jpg&amp;imgrefurl=http://www.centersquarejournal.com/news/new-stem-program-at-lake-view-high-school-continues-to-drive-optimism&amp;h=1480&amp;w=2260&amp;tbnid=IXwySxSs-Sn_sM:&amp;zoom=1&amp;docid=Uyg0TmMxvlK7BM&amp;ei=fnADVJveC9e5ggSj4oCgAw&amp;tbm=isch&amp;ved=0CCsQMygPMA8" TargetMode="External"/><Relationship Id="rId10" Type="http://schemas.openxmlformats.org/officeDocument/2006/relationships/image" Target="../media/image69.jpeg"/><Relationship Id="rId4" Type="http://schemas.openxmlformats.org/officeDocument/2006/relationships/image" Target="../media/image66.jpeg"/><Relationship Id="rId9" Type="http://schemas.openxmlformats.org/officeDocument/2006/relationships/hyperlink" Target="http://www.google.com/imgres?imgurl=http://assets.dnainfo.com/generated/chicago_photo/2014/05/courtenay-lsc-1400203263.jpg/larger.jpg&amp;imgrefurl=http://www.dnainfo.com/chicago/20140516/uptown/courtenay-school-council-votes-yes-on-budget-at-contentious-meeting&amp;h=253&amp;w=380&amp;tbnid=iSxq08j7cEZaQM:&amp;zoom=1&amp;docid=iI2xkDUq1hzbKM&amp;ei=92oDVMzwLtKWgwTj44D4Bg&amp;tbm=isch&amp;ved=0CGgQMyhAMEA"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www.google.com/imgres?imgurl=http://1.bp.blogspot.com/-LeKioNgwZ9k/TWiNf58bi9I/AAAAAAAABBw/Dhn4qV7cSKQ/s1600/changny-com.jpg&amp;imgrefurl=http://miyarange.blogspot.com/2011/02/dragon-ash-pioneers-of-japanese-hip-hop.html&amp;h=768&amp;w=1024&amp;tbnid=vz-Avr-nnEsdbM:&amp;zoom=1&amp;docid=jdxG5HH9makibM&amp;ei=KtwMVL61GoyeyAST6IKgDg&amp;tbm=isch&amp;ved=0CCoQMygiMCI4ZA&amp;iact=rc&amp;uact=3&amp;dur=1336&amp;page=9&amp;start=130&amp;ndsp=14" TargetMode="External"/><Relationship Id="rId13"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3.jpeg"/><Relationship Id="rId12" Type="http://schemas.openxmlformats.org/officeDocument/2006/relationships/hyperlink" Target="https://www.google.com/imgres?imgurl=http://www.bboyworld.com/wp-content/uploads/2014/07/Hip-Hop.jpg&amp;imgrefurl=http://www.bboyworld.com/first-ever-indian-hip-hop-fest-july-18-19-20/&amp;docid=4KiP9_KdGJKEUM&amp;tbnid=Y_-8fszBwDjSeM:&amp;w=620&amp;h=350&amp;ei=ReUMVJvxGpf-yQSL6ILoDQ&amp;ved=0CAIQxiAwAA&amp;iact=c" TargetMode="External"/><Relationship Id="rId2" Type="http://schemas.openxmlformats.org/officeDocument/2006/relationships/hyperlink" Target="http://www.google.com/imgres?imgurl=http://data.madisoncity.k12.al.us/documents/Public%20Relations/photos/Rainbow%20enrichment.JPG&amp;imgrefurl=http://www.madisoncity.k12.al.us/?L=1&amp;LMID=598334&amp;PN=Blog&amp;DivisionID=13878&amp;DepartmentID=&amp;SubDepartmentID=&amp;Blog=Permalink&amp;id=6293&amp;h=478&amp;w=640&amp;tbnid=YB2J_jDmZVy9WM:&amp;zoom=1&amp;docid=goAocpRUm7ukHM&amp;ei=tfD6U_rZIsGlyQTCyYHYBA&amp;tbm=isch&amp;ved=0CIUBEDMoYTBh" TargetMode="External"/><Relationship Id="rId1" Type="http://schemas.openxmlformats.org/officeDocument/2006/relationships/slideLayout" Target="../slideLayouts/slideLayout2.xml"/><Relationship Id="rId6" Type="http://schemas.openxmlformats.org/officeDocument/2006/relationships/hyperlink" Target="http://www.google.com/imgres?imgurl=http://www.jstudentboard.com/reporter/wp-content/uploads/2011/10/IMG_10291.jpg&amp;imgrefurl=http://www.jstudentboard.com/reporter/uncategorized/california-assocation-of-student-councils-elementary-schools-leadership-workshop/&amp;h=3000&amp;w=4000&amp;tbnid=ow-Tkp_QCemnpM:&amp;zoom=1&amp;docid=lrlDvCeuJBzXtM&amp;itg=1&amp;ei=4_H6U-LyM8KkyATZ3YAY&amp;tbm=isch&amp;ved=0CDkQMygxMDE4rAI" TargetMode="External"/><Relationship Id="rId11" Type="http://schemas.openxmlformats.org/officeDocument/2006/relationships/image" Target="../media/image75.jpeg"/><Relationship Id="rId5" Type="http://schemas.openxmlformats.org/officeDocument/2006/relationships/image" Target="../media/image72.jpeg"/><Relationship Id="rId10" Type="http://schemas.openxmlformats.org/officeDocument/2006/relationships/hyperlink" Target="http://www.google.com/imgres?imgurl=http://media.npr.org/programs/wc/images/2009/01/afilial300-82503fb8f83470d0ddb1cad4239206582e96ddc5-s2-c85.jpg&amp;imgrefurl=http://www.npr.org/templates/story/story.php?storyId=99741053&amp;h=225&amp;w=300&amp;tbnid=ax3XCwVQNUaNAM:&amp;zoom=1&amp;docid=jq8zLz5fMw-x0M&amp;ei=wdsMVOGSNpKQyASrs4DQDQ&amp;tbm=isch&amp;ved=0CIMBEDMoXzBf&amp;iact=rc&amp;uact=3&amp;dur=1380&amp;page=7&amp;start=93&amp;ndsp=17" TargetMode="External"/><Relationship Id="rId4" Type="http://schemas.openxmlformats.org/officeDocument/2006/relationships/hyperlink" Target="http://www.google.com/imgres?imgurl=http://www.uiowa.edu/~ptimes/issues07-08/winter07-08/photos/PTimes%20450/RH-10-07-5411-TJ-27.jpg&amp;imgrefurl=http://www.uiowa.edu/~ptimes/issues07-08/winter07-08/homerule.html&amp;h=301&amp;w=450&amp;tbnid=tQMAOcq8hAn6jM:&amp;zoom=1&amp;docid=iuy33sC8nDZguM&amp;ei=p-_6U7H-CsGcygTUhYGIBw&amp;tbm=isch&amp;ved=0CAwQMygEMAQ4yAE" TargetMode="External"/><Relationship Id="rId9"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hyperlink" Target="https://research.acer.edu.au/connect/" TargetMode="External"/><Relationship Id="rId2" Type="http://schemas.openxmlformats.org/officeDocument/2006/relationships/hyperlink" Target="https://www.schoolcouncils.org/" TargetMode="External"/><Relationship Id="rId1" Type="http://schemas.openxmlformats.org/officeDocument/2006/relationships/slideLayout" Target="../slideLayouts/slideLayout2.xml"/><Relationship Id="rId4" Type="http://schemas.openxmlformats.org/officeDocument/2006/relationships/hyperlink" Target="https://soundout.org/"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toptheviolenceindy.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thefreedictionary.com/politica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civiceducator.org/what-is-youth-participatory-action-research-ypar/" TargetMode="External"/><Relationship Id="rId2" Type="http://schemas.openxmlformats.org/officeDocument/2006/relationships/hyperlink" Target="https://www.youtube.com/watch?v=c_Eutci7ack" TargetMode="External"/><Relationship Id="rId1" Type="http://schemas.openxmlformats.org/officeDocument/2006/relationships/slideLayout" Target="../slideLayouts/slideLayout2.xml"/><Relationship Id="rId5" Type="http://schemas.openxmlformats.org/officeDocument/2006/relationships/hyperlink" Target="https://youthprise.org/ypar-toolkit/" TargetMode="External"/><Relationship Id="rId4" Type="http://schemas.openxmlformats.org/officeDocument/2006/relationships/hyperlink" Target="https://www.youtube.com/watch?v=SricMtRlBdk"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ai.stanford.edu/~ruzon/PIA/pico_process.html" TargetMode="External"/><Relationship Id="rId2" Type="http://schemas.openxmlformats.org/officeDocument/2006/relationships/hyperlink" Target="https://www.youtube.com/watch?v=NElvLp4Oyr0"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vorcreatex.com/wp-content/uploads/2021/02/Education-as-a-political-act-Understanding-how-to-engage-Black-students-who-identify-with-global-youth-hip-hop-culture-.doc.pdf"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hyperlink" Target="http://www.google.com/imgres?imgurl=http://www.vgia.org/gangPictures/community/Burns-%20SMM-%20MCCF%2007.JPG&amp;imgrefurl=http://cavemancircus.com/2014/03/12/hopefully-wont-need-comprehensive-guide-prison-life/&amp;h=2592&amp;w=1944&amp;tbnid=AaHW0FchQ3DCIM:&amp;zoom=1&amp;docid=N864Y9lgLH97sM&amp;ei=nz77U53NBYudyASRrID4Cw&amp;tbm=isch&amp;ved=0CGIQMyhaMFo4vAU" TargetMode="External"/><Relationship Id="rId13"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79.jpeg"/><Relationship Id="rId12" Type="http://schemas.openxmlformats.org/officeDocument/2006/relationships/hyperlink" Target="http://www.google.com/url?sa=i&amp;rct=j&amp;q=&amp;esrc=s&amp;source=images&amp;cd=&amp;cad=rja&amp;uact=8&amp;docid=iSoMKMF88JS16M&amp;tbnid=0RhEOZQO3PPc3M:&amp;ved=0CAUQjRw&amp;url=http://criminal.lawyers.com/juvenile-law/juveniles-who-commit-crimes.html&amp;ei=6Ar9U6qfB4ucyASXqYJY&amp;bvm=bv.73612305,d.aWw&amp;psig=AFQjCNHQ4kb-KgH7BDlF1DCfalT5dthsHw&amp;ust=1409178140239991" TargetMode="External"/><Relationship Id="rId2" Type="http://schemas.openxmlformats.org/officeDocument/2006/relationships/hyperlink" Target="http://www.google.com/imgres?imgurl=http://www.thevoiceslu.com/let_and_op/2012/july/28_07_12/LandO-08a.jpg&amp;imgrefurl=http://www.thevoiceslu.com/let_and_op/2012/july/28_07_12/Rite.htm&amp;h=323&amp;w=480&amp;tbnid=kpyy3FGm8HiAnM:&amp;zoom=1&amp;docid=owaR7ZdhjOUobM&amp;ei=Hkf7U_SGMNCBygSltYHQCw&amp;tbm=isch&amp;ved=0CFgQMyhQMFA4kAM&amp;iact=rc&amp;uact=3&amp;dur=1591&amp;page=35&amp;start=478&amp;ndsp=13" TargetMode="External"/><Relationship Id="rId1" Type="http://schemas.openxmlformats.org/officeDocument/2006/relationships/slideLayout" Target="../slideLayouts/slideLayout2.xml"/><Relationship Id="rId6" Type="http://schemas.openxmlformats.org/officeDocument/2006/relationships/hyperlink" Target="http://www.google.com/imgres?imgurl=https://writer65.files.wordpress.com/2014/06/gangs2_photo_1.jpg&amp;imgrefurl=http://writer65.wordpress.com/tag/gang-violence/&amp;h=1229&amp;w=1000&amp;tbnid=oLTx5cWkCHSdgM:&amp;zoom=1&amp;docid=IRvjg6P6wyWjRM&amp;ei=1jv7U6WZO4izyASJ7YC4Dw&amp;tbm=isch&amp;ved=0CC4QMygmMCY4ZA" TargetMode="External"/><Relationship Id="rId11" Type="http://schemas.openxmlformats.org/officeDocument/2006/relationships/image" Target="../media/image81.jpeg"/><Relationship Id="rId5" Type="http://schemas.openxmlformats.org/officeDocument/2006/relationships/image" Target="../media/image78.jpeg"/><Relationship Id="rId10" Type="http://schemas.openxmlformats.org/officeDocument/2006/relationships/hyperlink" Target="http://www.google.com/imgres?imgurl=http://cdn2-b.examiner.com/sites/default/files/styles/image_content_width/hash/e4/10/e410f44a716eafaa5ca6c81145db1e88.jpg&amp;imgrefurl=http://healthdepots.blogspot.com/2012/09/iuds-implants-urged-for-teen-girls_21.html&amp;h=350&amp;w=350&amp;tbnid=5JQgcoqXU4wc_M:&amp;zoom=1&amp;docid=ACKY5atxN-gFXM&amp;ei=dwP9U9_JJNP7yASjiIHQAQ&amp;tbm=isch&amp;ved=0CDsQMygzMDM4ZA" TargetMode="External"/><Relationship Id="rId4" Type="http://schemas.openxmlformats.org/officeDocument/2006/relationships/hyperlink" Target="http://www.google.com/imgres?imgurl=http://i.dailymail.co.uk/i/pix/2013/12/05/article-2518520-0715DCA3000005DC-171_634x411.jpg&amp;imgrefurl=http://www.dailymail.co.uk/news/article-2518520/600-children-smoking-day-UK-study-says.html&amp;h=411&amp;w=634&amp;tbnid=TxyiNbIR9omosM:&amp;zoom=1&amp;docid=Zp-KVdBUcF5NwM&amp;ei=H0j7U93DK5OtyASC44D4CA&amp;tbm=isch&amp;ved=0CDwQMygYMBg" TargetMode="External"/><Relationship Id="rId9" Type="http://schemas.openxmlformats.org/officeDocument/2006/relationships/image" Target="../media/image80.jpeg"/></Relationships>
</file>

<file path=ppt/slides/_rels/slide85.xml.rels><?xml version="1.0" encoding="UTF-8" standalone="yes"?>
<Relationships xmlns="http://schemas.openxmlformats.org/package/2006/relationships"><Relationship Id="rId3" Type="http://schemas.openxmlformats.org/officeDocument/2006/relationships/hyperlink" Target="http://vorcreatex.com/wp-content/uploads/2012/06/Transform-Rites-of-Passage-Combine-the-Walkabout-model-and-accelerated-learning-concept-1.pdf" TargetMode="External"/><Relationship Id="rId2" Type="http://schemas.openxmlformats.org/officeDocument/2006/relationships/hyperlink" Target="http://vorcreatex.com/wp-content/uploads/2012/06/A-Proposal-to-Reinvent-Adolescence-and-Create-a-Community-Youth-Charter.pdf" TargetMode="External"/><Relationship Id="rId1" Type="http://schemas.openxmlformats.org/officeDocument/2006/relationships/slideLayout" Target="../slideLayouts/slideLayout2.xml"/><Relationship Id="rId4" Type="http://schemas.openxmlformats.org/officeDocument/2006/relationships/hyperlink" Target="http://vorcreatex.com/wp-content/uploads/2012/06/Reinvent-adolescence-Combine-rites-of-passage-and-citizenship-education.pd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amazon.com/Teaching-When-World-Fire-Delpit/dp/1620974312"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hyperlink" Target="http://www.google.com/imgres?imgurl=http://ionetheurbandaily.files.wordpress.com/2013/11/2pac-alleged-daughter.jpg&amp;imgrefurl=http://theurbandaily.com/2013/11/07/urban-legend-does-tupac-really-have-a-daughter/&amp;h=367&amp;w=631&amp;tbnid=NyWWvOwOhQbJkM:&amp;zoom=1&amp;docid=HyYYXBPPci5nmM&amp;ei=w4f-U_aiDMnaoATQuoDABw&amp;tbm=isch&amp;ved=0CIYBEDMoRTBF&amp;iact=rc&amp;uact=3&amp;dur=3020&amp;page=6&amp;start=59&amp;ndsp=13" TargetMode="External"/><Relationship Id="rId1" Type="http://schemas.openxmlformats.org/officeDocument/2006/relationships/slideLayout" Target="../slideLayouts/slideLayout2.xml"/><Relationship Id="rId6" Type="http://schemas.openxmlformats.org/officeDocument/2006/relationships/hyperlink" Target="http://www.google.com/imgres?imgurl=http://www3.alibris-static.com/isbn/9780801332579.gif&amp;imgrefurl=http://www.alibris.com/Critical-Pedagogy-Notes-from-the-Real-World-Joan-Wink/book/1402346&amp;h=187&amp;w=140&amp;tbnid=fxXBBxVAtekfuM:&amp;zoom=1&amp;docid=NCTb5D-HBCnVbM&amp;ei=8ov-U4O_N8G4ogSEnoCICg&amp;tbm=isch&amp;ved=0CGAQMyhYMFg4yAE&amp;iact=rc&amp;uact=3&amp;dur=586&amp;page=20&amp;start=278&amp;ndsp=19" TargetMode="External"/><Relationship Id="rId5" Type="http://schemas.openxmlformats.org/officeDocument/2006/relationships/image" Target="../media/image87.jpeg"/><Relationship Id="rId4" Type="http://schemas.openxmlformats.org/officeDocument/2006/relationships/hyperlink" Target="http://www.google.com/imgres?imgurl=http://ojs.library.ubc.ca/public/journals/182182/homeHeaderTitleImage_en_US.jpg&amp;imgrefurl=http://ojs.library.ubc.ca/index.php/criticaled&amp;h=99&amp;w=592&amp;tbnid=MEA-OxQp8MDrkM:&amp;zoom=1&amp;docid=mJQjIjUSh7YIEM&amp;ei=vYr-U6OPG9b9oQSEnYAw&amp;tbm=isch&amp;ved=0CEwQMygkMCQ"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www.google.com/imgres?imgurl=https://www.dictionary.com/e/wp-content/uploads/2018/03/thug-life.jpg&amp;imgrefurl=https://www.dictionary.com/e/slang/thug-life/&amp;docid=L_Nn_9T2RknbsM&amp;tbnid=vOJDRgMiUmGv5M:&amp;vet=10ahUKEwjYr_2FnMXlAhWqJTQIHRxgAoMQMwhaKBkwGQ..i&amp;w=480&amp;h=360&amp;bih=625&amp;biw=1024&amp;q=the%20hate%20u%20give%20tupac&amp;ved=0ahUKEwjYr_2FnMXlAhWqJTQIHRxgAoMQMwhaKBkwGQ&amp;iact=mrc&amp;uact=8" TargetMode="Externa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3MM8OkVT0hw" TargetMode="External"/><Relationship Id="rId7" Type="http://schemas.openxmlformats.org/officeDocument/2006/relationships/hyperlink" Target="http://vorcreatex.com/wp-content/uploads/2012/11/Resisters-Rejectors-and-Ridas-How-to-make-urban-schools-work-for-disengaged-students-and-critically-conscious-teachers.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youtube.com/watch?v=xQJtCTtoA9g" TargetMode="External"/><Relationship Id="rId5" Type="http://schemas.openxmlformats.org/officeDocument/2006/relationships/hyperlink" Target="https://b0f646cfbd7462424f7a-f9758a43fb7c33cc8adda0fd36101899.ssl.cf2.rackcdn.com/teaching-guides/TG-9780062498533.pdf" TargetMode="External"/><Relationship Id="rId4" Type="http://schemas.openxmlformats.org/officeDocument/2006/relationships/hyperlink" Target="https://www.nytimes.com/2018/10/18/movies/the-hate-u-give-expletive.html"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vorcreatex.com/wp-content/uploads/2016/03/Validating-the-experiences-of-urban-students-A-Pedagogy-of-Recognition.pdf"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hyperlink" Target="http://www.amazon.com/Practice-U-S-Womens-History-Intersections/dp/0813541816/ref=sr_1_4?s=books&amp;ie=UTF8&amp;qid=1450560850&amp;sr=1-4&amp;keywords=women's+history+of+the+us" TargetMode="External"/><Relationship Id="rId3" Type="http://schemas.openxmlformats.org/officeDocument/2006/relationships/hyperlink" Target="http://africhartproducts.com/" TargetMode="External"/><Relationship Id="rId7" Type="http://schemas.openxmlformats.org/officeDocument/2006/relationships/hyperlink" Target="http://www.amazon.com/Young-Peoples-History-United-States/dp/1583228691/ref=sr_1_1?ie=UTF8&amp;qid=1450557648&amp;sr=8-1&amp;keywords=howard+zinn+a+young+people's+history+of+the+united+states" TargetMode="External"/><Relationship Id="rId12" Type="http://schemas.openxmlformats.org/officeDocument/2006/relationships/image" Target="../media/image101.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0.jpeg"/><Relationship Id="rId5" Type="http://schemas.openxmlformats.org/officeDocument/2006/relationships/image" Target="../media/image95.jpeg"/><Relationship Id="rId10" Type="http://schemas.openxmlformats.org/officeDocument/2006/relationships/image" Target="../media/image99.jpeg"/><Relationship Id="rId4" Type="http://schemas.openxmlformats.org/officeDocument/2006/relationships/image" Target="../media/image94.png"/><Relationship Id="rId9" Type="http://schemas.openxmlformats.org/officeDocument/2006/relationships/image" Target="../media/image98.jpeg"/><Relationship Id="rId14" Type="http://schemas.openxmlformats.org/officeDocument/2006/relationships/image" Target="../media/image1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04800" y="533400"/>
            <a:ext cx="8534400" cy="1600200"/>
          </a:xfrm>
        </p:spPr>
        <p:txBody>
          <a:bodyPr/>
          <a:lstStyle/>
          <a:p>
            <a:pPr eaLnBrk="1" hangingPunct="1"/>
            <a:r>
              <a:rPr lang="en-US" sz="3200" dirty="0" smtClean="0">
                <a:solidFill>
                  <a:schemeClr val="tx2"/>
                </a:solidFill>
                <a:latin typeface="Arial" charset="0"/>
                <a:cs typeface="Arial" charset="0"/>
              </a:rPr>
              <a:t>Advancing the whole child concept in light of the global Black Lives Matter movement</a:t>
            </a:r>
            <a:endParaRPr lang="en-US" sz="3600" dirty="0" smtClean="0">
              <a:solidFill>
                <a:schemeClr val="tx2"/>
              </a:solidFill>
              <a:latin typeface="Arial" charset="0"/>
              <a:cs typeface="Arial" charset="0"/>
            </a:endParaRPr>
          </a:p>
        </p:txBody>
      </p:sp>
      <p:sp>
        <p:nvSpPr>
          <p:cNvPr id="3" name="Subtitle 2"/>
          <p:cNvSpPr>
            <a:spLocks noGrp="1"/>
          </p:cNvSpPr>
          <p:nvPr>
            <p:ph type="subTitle" idx="1"/>
          </p:nvPr>
        </p:nvSpPr>
        <p:spPr>
          <a:xfrm>
            <a:off x="228600" y="2209800"/>
            <a:ext cx="8763000" cy="4114800"/>
          </a:xfrm>
        </p:spPr>
        <p:txBody>
          <a:bodyPr rtlCol="0">
            <a:normAutofit fontScale="25000" lnSpcReduction="20000"/>
          </a:bodyPr>
          <a:lstStyle/>
          <a:p>
            <a:pPr eaLnBrk="1" fontAlgn="auto" hangingPunct="1">
              <a:spcAft>
                <a:spcPts val="0"/>
              </a:spcAft>
              <a:buFont typeface="Arial" pitchFamily="34" charset="0"/>
              <a:buNone/>
              <a:defRPr/>
            </a:pPr>
            <a:r>
              <a:rPr lang="en-US" sz="9600" dirty="0">
                <a:solidFill>
                  <a:schemeClr val="tx2"/>
                </a:solidFill>
                <a:latin typeface="Arial" pitchFamily="34" charset="0"/>
                <a:cs typeface="Arial" pitchFamily="34" charset="0"/>
              </a:rPr>
              <a:t>A</a:t>
            </a:r>
            <a:r>
              <a:rPr lang="en-US" sz="9600" dirty="0" smtClean="0">
                <a:solidFill>
                  <a:schemeClr val="tx2"/>
                </a:solidFill>
                <a:latin typeface="Arial" pitchFamily="34" charset="0"/>
                <a:cs typeface="Arial" pitchFamily="34" charset="0"/>
              </a:rPr>
              <a:t>dding “political” to the psychological, social-emotional, cognitive/academic, and physical needs of the whole African American child</a:t>
            </a:r>
          </a:p>
          <a:p>
            <a:pPr eaLnBrk="1" fontAlgn="auto" hangingPunct="1">
              <a:spcAft>
                <a:spcPts val="0"/>
              </a:spcAft>
              <a:buFont typeface="Arial" pitchFamily="34" charset="0"/>
              <a:buNone/>
              <a:defRPr/>
            </a:pPr>
            <a:endParaRPr lang="en-US" sz="7400" dirty="0" smtClean="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r>
              <a:rPr lang="en-US" sz="8000" dirty="0" smtClean="0">
                <a:solidFill>
                  <a:schemeClr val="tx2"/>
                </a:solidFill>
                <a:latin typeface="Arial" pitchFamily="34" charset="0"/>
                <a:cs typeface="Arial" pitchFamily="34" charset="0"/>
              </a:rPr>
              <a:t>3</a:t>
            </a:r>
            <a:r>
              <a:rPr lang="en-US" sz="8000" baseline="30000" dirty="0" smtClean="0">
                <a:solidFill>
                  <a:schemeClr val="tx2"/>
                </a:solidFill>
                <a:latin typeface="Arial" pitchFamily="34" charset="0"/>
                <a:cs typeface="Arial" pitchFamily="34" charset="0"/>
              </a:rPr>
              <a:t>rd</a:t>
            </a:r>
            <a:r>
              <a:rPr lang="en-US" sz="8000" dirty="0" smtClean="0">
                <a:solidFill>
                  <a:schemeClr val="tx2"/>
                </a:solidFill>
                <a:latin typeface="Arial" pitchFamily="34" charset="0"/>
                <a:cs typeface="Arial" pitchFamily="34" charset="0"/>
              </a:rPr>
              <a:t> Annual Whole Child Summit</a:t>
            </a:r>
            <a:endParaRPr lang="en-US" sz="8000" dirty="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endParaRPr lang="en-US" sz="4400" dirty="0" smtClean="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r>
              <a:rPr lang="en-US" sz="8000" dirty="0" smtClean="0">
                <a:solidFill>
                  <a:schemeClr val="tx2"/>
                </a:solidFill>
                <a:latin typeface="Arial" pitchFamily="34" charset="0"/>
                <a:cs typeface="Arial" pitchFamily="34" charset="0"/>
              </a:rPr>
              <a:t>Equity </a:t>
            </a:r>
            <a:r>
              <a:rPr lang="en-US" sz="8000" dirty="0">
                <a:solidFill>
                  <a:schemeClr val="tx2"/>
                </a:solidFill>
                <a:latin typeface="Arial" pitchFamily="34" charset="0"/>
                <a:cs typeface="Arial" pitchFamily="34" charset="0"/>
              </a:rPr>
              <a:t>and Social </a:t>
            </a:r>
            <a:r>
              <a:rPr lang="en-US" sz="8000" dirty="0" smtClean="0">
                <a:solidFill>
                  <a:schemeClr val="tx2"/>
                </a:solidFill>
                <a:latin typeface="Arial" pitchFamily="34" charset="0"/>
                <a:cs typeface="Arial" pitchFamily="34" charset="0"/>
              </a:rPr>
              <a:t>Emotional </a:t>
            </a:r>
            <a:r>
              <a:rPr lang="en-US" sz="8000" dirty="0">
                <a:solidFill>
                  <a:schemeClr val="tx2"/>
                </a:solidFill>
                <a:latin typeface="Arial" pitchFamily="34" charset="0"/>
                <a:cs typeface="Arial" pitchFamily="34" charset="0"/>
              </a:rPr>
              <a:t>Learning: </a:t>
            </a:r>
            <a:endParaRPr lang="en-US" sz="8000" dirty="0" smtClean="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r>
              <a:rPr lang="en-US" sz="8000" dirty="0" smtClean="0">
                <a:solidFill>
                  <a:schemeClr val="tx2"/>
                </a:solidFill>
                <a:latin typeface="Arial" pitchFamily="34" charset="0"/>
                <a:cs typeface="Arial" pitchFamily="34" charset="0"/>
              </a:rPr>
              <a:t>Fostering </a:t>
            </a:r>
            <a:r>
              <a:rPr lang="en-US" sz="8000" dirty="0">
                <a:solidFill>
                  <a:schemeClr val="tx2"/>
                </a:solidFill>
                <a:latin typeface="Arial" pitchFamily="34" charset="0"/>
                <a:cs typeface="Arial" pitchFamily="34" charset="0"/>
              </a:rPr>
              <a:t>a Safe Environment for </a:t>
            </a:r>
            <a:r>
              <a:rPr lang="en-US" sz="8000" dirty="0" smtClean="0">
                <a:solidFill>
                  <a:schemeClr val="tx2"/>
                </a:solidFill>
                <a:latin typeface="Arial" pitchFamily="34" charset="0"/>
                <a:cs typeface="Arial" pitchFamily="34" charset="0"/>
              </a:rPr>
              <a:t>All</a:t>
            </a:r>
            <a:endParaRPr lang="en-US" sz="8000" dirty="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endParaRPr lang="en-US" sz="7400" dirty="0" smtClean="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r>
              <a:rPr lang="en-US" sz="7200" dirty="0" smtClean="0">
                <a:solidFill>
                  <a:schemeClr val="tx2"/>
                </a:solidFill>
                <a:latin typeface="Arial" pitchFamily="34" charset="0"/>
                <a:cs typeface="Arial" pitchFamily="34" charset="0"/>
              </a:rPr>
              <a:t>Indiana School Mental Health Initiative </a:t>
            </a:r>
          </a:p>
          <a:p>
            <a:pPr eaLnBrk="1" fontAlgn="auto" hangingPunct="1">
              <a:spcAft>
                <a:spcPts val="0"/>
              </a:spcAft>
              <a:buFont typeface="Arial" pitchFamily="34" charset="0"/>
              <a:buNone/>
              <a:defRPr/>
            </a:pPr>
            <a:r>
              <a:rPr lang="en-US" sz="7200" dirty="0" smtClean="0">
                <a:solidFill>
                  <a:schemeClr val="tx2"/>
                </a:solidFill>
                <a:latin typeface="Arial" pitchFamily="34" charset="0"/>
                <a:cs typeface="Arial" pitchFamily="34" charset="0"/>
              </a:rPr>
              <a:t>Indiana Department of Education</a:t>
            </a:r>
          </a:p>
          <a:p>
            <a:pPr eaLnBrk="1" fontAlgn="auto" hangingPunct="1">
              <a:spcAft>
                <a:spcPts val="0"/>
              </a:spcAft>
              <a:buFont typeface="Arial" pitchFamily="34" charset="0"/>
              <a:buNone/>
              <a:defRPr/>
            </a:pPr>
            <a:endParaRPr lang="en-US" sz="7200" dirty="0" smtClean="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r>
              <a:rPr lang="en-US" sz="7200" dirty="0" smtClean="0">
                <a:solidFill>
                  <a:schemeClr val="tx2"/>
                </a:solidFill>
                <a:latin typeface="Arial" pitchFamily="34" charset="0"/>
                <a:cs typeface="Arial" pitchFamily="34" charset="0"/>
              </a:rPr>
              <a:t>February </a:t>
            </a:r>
            <a:r>
              <a:rPr lang="en-US" sz="7200" dirty="0">
                <a:solidFill>
                  <a:schemeClr val="tx2"/>
                </a:solidFill>
                <a:latin typeface="Arial" pitchFamily="34" charset="0"/>
                <a:cs typeface="Arial" pitchFamily="34" charset="0"/>
              </a:rPr>
              <a:t>24, 2021 </a:t>
            </a:r>
            <a:r>
              <a:rPr lang="en-US" sz="7200" dirty="0" smtClean="0">
                <a:solidFill>
                  <a:schemeClr val="tx2"/>
                </a:solidFill>
                <a:latin typeface="Arial" pitchFamily="34" charset="0"/>
                <a:cs typeface="Arial" pitchFamily="34" charset="0"/>
              </a:rPr>
              <a:t>            Indianapolis, Indiana</a:t>
            </a:r>
            <a:endParaRPr lang="en-US" sz="7200" dirty="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endParaRPr lang="en-US" sz="2800" dirty="0" smtClean="0">
              <a:solidFill>
                <a:schemeClr val="tx2"/>
              </a:solidFill>
              <a:latin typeface="Arial" pitchFamily="34" charset="0"/>
              <a:cs typeface="Arial" pitchFamily="34" charset="0"/>
            </a:endParaRPr>
          </a:p>
          <a:p>
            <a:pPr eaLnBrk="1" fontAlgn="auto" hangingPunct="1">
              <a:spcAft>
                <a:spcPts val="0"/>
              </a:spcAft>
              <a:buFont typeface="Arial" pitchFamily="34" charset="0"/>
              <a:buNone/>
              <a:defRPr/>
            </a:pPr>
            <a:r>
              <a:rPr lang="en-US" sz="7200" dirty="0" smtClean="0">
                <a:solidFill>
                  <a:schemeClr val="tx2"/>
                </a:solidFill>
                <a:latin typeface="Arial" pitchFamily="34" charset="0"/>
                <a:cs typeface="Arial" pitchFamily="34" charset="0"/>
              </a:rPr>
              <a:t>John Harris Loflin    © 2021 Black &amp; Latino Policy Institute</a:t>
            </a:r>
          </a:p>
          <a:p>
            <a:pPr eaLnBrk="1" fontAlgn="auto" hangingPunct="1">
              <a:spcAft>
                <a:spcPts val="0"/>
              </a:spcAft>
              <a:buFont typeface="Arial" pitchFamily="34" charset="0"/>
              <a:buNone/>
              <a:defRPr/>
            </a:pPr>
            <a:endParaRPr lang="en-US" dirty="0" smtClean="0">
              <a:solidFill>
                <a:schemeClr val="tx1"/>
              </a:solidFill>
            </a:endParaRPr>
          </a:p>
          <a:p>
            <a:pPr eaLnBrk="1" fontAlgn="auto" hangingPunct="1">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7038"/>
            <a:ext cx="9144000" cy="639762"/>
          </a:xfrm>
        </p:spPr>
        <p:txBody>
          <a:bodyPr>
            <a:noAutofit/>
          </a:bodyPr>
          <a:lstStyle/>
          <a:p>
            <a:r>
              <a:rPr lang="en-US" sz="3200" dirty="0" smtClean="0"/>
              <a:t>Black hair and clothing styles are fashion statements, but they are also political statements</a:t>
            </a:r>
            <a:endParaRPr lang="en-US" sz="3200" dirty="0"/>
          </a:p>
        </p:txBody>
      </p:sp>
      <p:sp>
        <p:nvSpPr>
          <p:cNvPr id="4" name="Content Placeholder 3"/>
          <p:cNvSpPr>
            <a:spLocks noGrp="1"/>
          </p:cNvSpPr>
          <p:nvPr>
            <p:ph sz="half" idx="2"/>
          </p:nvPr>
        </p:nvSpPr>
        <p:spPr/>
        <p:txBody>
          <a:bodyPr>
            <a:normAutofit/>
          </a:bodyPr>
          <a:lstStyle/>
          <a:p>
            <a:endParaRPr lang="en-US" sz="1400" dirty="0" smtClean="0"/>
          </a:p>
          <a:p>
            <a:endParaRPr lang="en-US" sz="1400" dirty="0"/>
          </a:p>
        </p:txBody>
      </p:sp>
      <p:pic>
        <p:nvPicPr>
          <p:cNvPr id="5" name="Picture 2" descr="Image result for african american hair styles"/>
          <p:cNvPicPr>
            <a:picLocks noGrp="1" noChangeAspect="1" noChangeArrowheads="1"/>
          </p:cNvPicPr>
          <p:nvPr>
            <p:ph sz="half" idx="1"/>
          </p:nvPr>
        </p:nvPicPr>
        <p:blipFill>
          <a:blip r:embed="rId2" cstate="print"/>
          <a:srcRect/>
          <a:stretch>
            <a:fillRect/>
          </a:stretch>
        </p:blipFill>
        <p:spPr bwMode="auto">
          <a:xfrm>
            <a:off x="631240" y="1600200"/>
            <a:ext cx="3690519" cy="4525963"/>
          </a:xfrm>
          <a:prstGeom prst="rect">
            <a:avLst/>
          </a:prstGeom>
          <a:noFill/>
          <a:ln w="9525">
            <a:noFill/>
            <a:miter lim="800000"/>
            <a:headEnd/>
            <a:tailEnd/>
          </a:ln>
        </p:spPr>
      </p:pic>
      <p:pic>
        <p:nvPicPr>
          <p:cNvPr id="2051" name="Picture 3" descr="download"/>
          <p:cNvPicPr>
            <a:picLocks noChangeAspect="1" noChangeArrowheads="1"/>
          </p:cNvPicPr>
          <p:nvPr/>
        </p:nvPicPr>
        <p:blipFill>
          <a:blip r:embed="rId3" cstate="print"/>
          <a:srcRect t="3390" r="37067" b="5085"/>
          <a:stretch>
            <a:fillRect/>
          </a:stretch>
        </p:blipFill>
        <p:spPr bwMode="auto">
          <a:xfrm>
            <a:off x="5105400" y="1676400"/>
            <a:ext cx="34290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A88199-9377-467C-BA58-C859FCEBC2DA}"/>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CD2038CA-1FFE-4964-9CE8-018FA221CF89}"/>
              </a:ext>
            </a:extLst>
          </p:cNvPr>
          <p:cNvSpPr>
            <a:spLocks noGrp="1"/>
          </p:cNvSpPr>
          <p:nvPr>
            <p:ph type="subTitle" idx="1"/>
          </p:nvPr>
        </p:nvSpPr>
        <p:spPr/>
        <p:txBody>
          <a:bodyPr/>
          <a:lstStyle/>
          <a:p>
            <a:endParaRPr lang="en-US"/>
          </a:p>
        </p:txBody>
      </p:sp>
      <p:pic>
        <p:nvPicPr>
          <p:cNvPr id="4" name="Picture 3">
            <a:extLst>
              <a:ext uri="{FF2B5EF4-FFF2-40B4-BE49-F238E27FC236}">
                <a16:creationId xmlns="" xmlns:a16="http://schemas.microsoft.com/office/drawing/2014/main" id="{007F630B-845A-4116-9821-BB33EB56F694}"/>
              </a:ext>
            </a:extLst>
          </p:cNvPr>
          <p:cNvPicPr>
            <a:picLocks noChangeAspect="1"/>
          </p:cNvPicPr>
          <p:nvPr/>
        </p:nvPicPr>
        <p:blipFill>
          <a:blip r:embed="rId3" cstate="print"/>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DE5595CF-242E-4BAA-8E52-D26C0B4EB8D8}"/>
              </a:ext>
            </a:extLst>
          </p:cNvPr>
          <p:cNvPicPr>
            <a:picLocks noChangeAspect="1"/>
          </p:cNvPicPr>
          <p:nvPr/>
        </p:nvPicPr>
        <p:blipFill>
          <a:blip r:embed="rId4" cstate="print"/>
          <a:stretch>
            <a:fillRect/>
          </a:stretch>
        </p:blipFill>
        <p:spPr>
          <a:xfrm>
            <a:off x="356251" y="241706"/>
            <a:ext cx="4215749" cy="6187976"/>
          </a:xfrm>
          <a:prstGeom prst="rect">
            <a:avLst/>
          </a:prstGeom>
        </p:spPr>
      </p:pic>
      <p:sp>
        <p:nvSpPr>
          <p:cNvPr id="7" name="TextBox 6">
            <a:extLst>
              <a:ext uri="{FF2B5EF4-FFF2-40B4-BE49-F238E27FC236}">
                <a16:creationId xmlns="" xmlns:a16="http://schemas.microsoft.com/office/drawing/2014/main" id="{D7096C1F-F151-43D7-B4B9-ACFC71881CA0}"/>
              </a:ext>
            </a:extLst>
          </p:cNvPr>
          <p:cNvSpPr txBox="1"/>
          <p:nvPr/>
        </p:nvSpPr>
        <p:spPr>
          <a:xfrm>
            <a:off x="4651741" y="241706"/>
            <a:ext cx="4412518" cy="5262979"/>
          </a:xfrm>
          <a:prstGeom prst="rect">
            <a:avLst/>
          </a:prstGeom>
          <a:noFill/>
        </p:spPr>
        <p:txBody>
          <a:bodyPr wrap="square">
            <a:spAutoFit/>
          </a:bodyPr>
          <a:lstStyle/>
          <a:p>
            <a:r>
              <a:rPr lang="en-US" sz="2800" dirty="0">
                <a:solidFill>
                  <a:schemeClr val="bg1">
                    <a:lumMod val="95000"/>
                  </a:schemeClr>
                </a:solidFill>
              </a:rPr>
              <a:t>The Historic Journey resource curriculum is a comprehensive K-12 interdisciplinary curriculum that is aligned to Indiana State Standards. The curriculum, both text and web based, explores the literary, historical, social, scientific, mathematic and cultural endeavors of African and African-Americans.</a:t>
            </a:r>
          </a:p>
        </p:txBody>
      </p:sp>
      <p:pic>
        <p:nvPicPr>
          <p:cNvPr id="9" name="Picture 8">
            <a:extLst>
              <a:ext uri="{FF2B5EF4-FFF2-40B4-BE49-F238E27FC236}">
                <a16:creationId xmlns="" xmlns:a16="http://schemas.microsoft.com/office/drawing/2014/main" id="{A14619FC-55EC-4CF8-B922-4B0073F441F9}"/>
              </a:ext>
            </a:extLst>
          </p:cNvPr>
          <p:cNvPicPr>
            <a:picLocks noChangeAspect="1"/>
          </p:cNvPicPr>
          <p:nvPr/>
        </p:nvPicPr>
        <p:blipFill>
          <a:blip r:embed="rId5" cstate="print"/>
          <a:stretch>
            <a:fillRect/>
          </a:stretch>
        </p:blipFill>
        <p:spPr>
          <a:xfrm>
            <a:off x="457200" y="4572000"/>
            <a:ext cx="1010500" cy="1835055"/>
          </a:xfrm>
          <a:prstGeom prst="rect">
            <a:avLst/>
          </a:prstGeom>
        </p:spPr>
      </p:pic>
      <p:pic>
        <p:nvPicPr>
          <p:cNvPr id="10" name="Picture 9">
            <a:extLst>
              <a:ext uri="{FF2B5EF4-FFF2-40B4-BE49-F238E27FC236}">
                <a16:creationId xmlns="" xmlns:a16="http://schemas.microsoft.com/office/drawing/2014/main" id="{FE45BBE8-B5A1-432D-8787-830AF73A265C}"/>
              </a:ext>
            </a:extLst>
          </p:cNvPr>
          <p:cNvPicPr>
            <a:picLocks noChangeAspect="1"/>
          </p:cNvPicPr>
          <p:nvPr/>
        </p:nvPicPr>
        <p:blipFill>
          <a:blip r:embed="rId6" cstate="print"/>
          <a:stretch>
            <a:fillRect/>
          </a:stretch>
        </p:blipFill>
        <p:spPr>
          <a:xfrm>
            <a:off x="1676400" y="4724400"/>
            <a:ext cx="996782" cy="1828959"/>
          </a:xfrm>
          <a:prstGeom prst="rect">
            <a:avLst/>
          </a:prstGeom>
        </p:spPr>
      </p:pic>
      <p:pic>
        <p:nvPicPr>
          <p:cNvPr id="11" name="Picture 10">
            <a:extLst>
              <a:ext uri="{FF2B5EF4-FFF2-40B4-BE49-F238E27FC236}">
                <a16:creationId xmlns="" xmlns:a16="http://schemas.microsoft.com/office/drawing/2014/main" id="{D0D0A837-3810-40B8-A470-60A0B570A289}"/>
              </a:ext>
            </a:extLst>
          </p:cNvPr>
          <p:cNvPicPr>
            <a:picLocks noChangeAspect="1"/>
          </p:cNvPicPr>
          <p:nvPr/>
        </p:nvPicPr>
        <p:blipFill>
          <a:blip r:embed="rId7" cstate="print"/>
          <a:stretch>
            <a:fillRect/>
          </a:stretch>
        </p:blipFill>
        <p:spPr>
          <a:xfrm>
            <a:off x="2895600" y="5029041"/>
            <a:ext cx="941914" cy="1828959"/>
          </a:xfrm>
          <a:prstGeom prst="rect">
            <a:avLst/>
          </a:prstGeom>
        </p:spPr>
      </p:pic>
    </p:spTree>
    <p:extLst>
      <p:ext uri="{BB962C8B-B14F-4D97-AF65-F5344CB8AC3E}">
        <p14:creationId xmlns="" xmlns:p14="http://schemas.microsoft.com/office/powerpoint/2010/main" val="2445090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3DE070-9159-4E6E-8DD5-097A9EF34726}"/>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5DF2BFCB-6F4E-4B5D-824F-68A8216A455C}"/>
              </a:ext>
            </a:extLst>
          </p:cNvPr>
          <p:cNvSpPr>
            <a:spLocks noGrp="1"/>
          </p:cNvSpPr>
          <p:nvPr>
            <p:ph type="subTitle" idx="1"/>
          </p:nvPr>
        </p:nvSpPr>
        <p:spPr/>
        <p:txBody>
          <a:bodyPr/>
          <a:lstStyle/>
          <a:p>
            <a:endParaRPr lang="en-US"/>
          </a:p>
        </p:txBody>
      </p:sp>
      <p:pic>
        <p:nvPicPr>
          <p:cNvPr id="4" name="Picture 3">
            <a:extLst>
              <a:ext uri="{FF2B5EF4-FFF2-40B4-BE49-F238E27FC236}">
                <a16:creationId xmlns="" xmlns:a16="http://schemas.microsoft.com/office/drawing/2014/main" id="{BFF5013D-A537-471B-BF5E-1BE9E829486F}"/>
              </a:ext>
            </a:extLst>
          </p:cNvPr>
          <p:cNvPicPr>
            <a:picLocks noChangeAspect="1"/>
          </p:cNvPicPr>
          <p:nvPr/>
        </p:nvPicPr>
        <p:blipFill>
          <a:blip r:embed="rId3" cstate="print"/>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6D049E5-2122-4B52-8437-8983E3213111}"/>
              </a:ext>
            </a:extLst>
          </p:cNvPr>
          <p:cNvPicPr>
            <a:picLocks noChangeAspect="1"/>
          </p:cNvPicPr>
          <p:nvPr/>
        </p:nvPicPr>
        <p:blipFill>
          <a:blip r:embed="rId4" cstate="print"/>
          <a:stretch>
            <a:fillRect/>
          </a:stretch>
        </p:blipFill>
        <p:spPr>
          <a:xfrm>
            <a:off x="239791" y="161974"/>
            <a:ext cx="3265410" cy="6187976"/>
          </a:xfrm>
          <a:prstGeom prst="rect">
            <a:avLst/>
          </a:prstGeom>
        </p:spPr>
      </p:pic>
      <p:sp>
        <p:nvSpPr>
          <p:cNvPr id="6" name="TextBox 5">
            <a:extLst>
              <a:ext uri="{FF2B5EF4-FFF2-40B4-BE49-F238E27FC236}">
                <a16:creationId xmlns="" xmlns:a16="http://schemas.microsoft.com/office/drawing/2014/main" id="{943819E0-AB77-4DA0-A590-68B92CAC5ACF}"/>
              </a:ext>
            </a:extLst>
          </p:cNvPr>
          <p:cNvSpPr txBox="1"/>
          <p:nvPr/>
        </p:nvSpPr>
        <p:spPr>
          <a:xfrm>
            <a:off x="4724400" y="113786"/>
            <a:ext cx="2719719" cy="646331"/>
          </a:xfrm>
          <a:prstGeom prst="rect">
            <a:avLst/>
          </a:prstGeom>
          <a:noFill/>
        </p:spPr>
        <p:txBody>
          <a:bodyPr wrap="none" rtlCol="0">
            <a:spAutoFit/>
          </a:bodyPr>
          <a:lstStyle/>
          <a:p>
            <a:r>
              <a:rPr lang="en-US" dirty="0">
                <a:solidFill>
                  <a:schemeClr val="bg1"/>
                </a:solidFill>
              </a:rPr>
              <a:t>   </a:t>
            </a:r>
            <a:r>
              <a:rPr lang="en-US" dirty="0">
                <a:solidFill>
                  <a:srgbClr val="FFFF00"/>
                </a:solidFill>
              </a:rPr>
              <a:t>Emotional Intelligence</a:t>
            </a:r>
          </a:p>
          <a:p>
            <a:r>
              <a:rPr lang="en-US" dirty="0">
                <a:solidFill>
                  <a:schemeClr val="bg1"/>
                </a:solidFill>
              </a:rPr>
              <a:t> Consists of four attributes</a:t>
            </a:r>
            <a:r>
              <a:rPr lang="en-US" dirty="0"/>
              <a:t>:</a:t>
            </a:r>
          </a:p>
        </p:txBody>
      </p:sp>
      <p:sp>
        <p:nvSpPr>
          <p:cNvPr id="7" name="TextBox 6">
            <a:extLst>
              <a:ext uri="{FF2B5EF4-FFF2-40B4-BE49-F238E27FC236}">
                <a16:creationId xmlns="" xmlns:a16="http://schemas.microsoft.com/office/drawing/2014/main" id="{EC5E55EA-34FF-4C50-908C-908D9E332984}"/>
              </a:ext>
            </a:extLst>
          </p:cNvPr>
          <p:cNvSpPr txBox="1"/>
          <p:nvPr/>
        </p:nvSpPr>
        <p:spPr>
          <a:xfrm>
            <a:off x="3505200" y="795012"/>
            <a:ext cx="5828327" cy="1477328"/>
          </a:xfrm>
          <a:prstGeom prst="rect">
            <a:avLst/>
          </a:prstGeom>
          <a:noFill/>
        </p:spPr>
        <p:txBody>
          <a:bodyPr wrap="none" rtlCol="0">
            <a:spAutoFit/>
          </a:bodyPr>
          <a:lstStyle/>
          <a:p>
            <a:r>
              <a:rPr lang="en-US" dirty="0">
                <a:solidFill>
                  <a:schemeClr val="bg1"/>
                </a:solidFill>
              </a:rPr>
              <a:t>                                    Intra Personnel</a:t>
            </a:r>
          </a:p>
          <a:p>
            <a:pPr marL="342900" indent="-342900">
              <a:buAutoNum type="arabicParenR"/>
            </a:pPr>
            <a:r>
              <a:rPr lang="en-US" dirty="0" smtClean="0">
                <a:solidFill>
                  <a:srgbClr val="FFFF00"/>
                </a:solidFill>
              </a:rPr>
              <a:t>Self-Knowledge</a:t>
            </a:r>
            <a:r>
              <a:rPr lang="en-US" dirty="0" smtClean="0">
                <a:solidFill>
                  <a:schemeClr val="bg1"/>
                </a:solidFill>
              </a:rPr>
              <a:t> </a:t>
            </a:r>
            <a:r>
              <a:rPr lang="en-US" dirty="0">
                <a:solidFill>
                  <a:schemeClr val="bg1"/>
                </a:solidFill>
              </a:rPr>
              <a:t>– You recognize your own emotions and </a:t>
            </a:r>
          </a:p>
          <a:p>
            <a:r>
              <a:rPr lang="en-US" dirty="0">
                <a:solidFill>
                  <a:schemeClr val="bg1"/>
                </a:solidFill>
              </a:rPr>
              <a:t>how they affect your thoughts and behavior, know your</a:t>
            </a:r>
          </a:p>
          <a:p>
            <a:r>
              <a:rPr lang="en-US" dirty="0">
                <a:solidFill>
                  <a:schemeClr val="bg1"/>
                </a:solidFill>
              </a:rPr>
              <a:t> strengths and weaknesses, and have self confidence. </a:t>
            </a:r>
          </a:p>
          <a:p>
            <a:r>
              <a:rPr lang="en-US" dirty="0">
                <a:solidFill>
                  <a:schemeClr val="bg1"/>
                </a:solidFill>
              </a:rPr>
              <a:t>The question, </a:t>
            </a:r>
            <a:r>
              <a:rPr lang="en-US" dirty="0">
                <a:solidFill>
                  <a:schemeClr val="accent4">
                    <a:lumMod val="40000"/>
                    <a:lumOff val="60000"/>
                  </a:schemeClr>
                </a:solidFill>
              </a:rPr>
              <a:t>“Who am I ”</a:t>
            </a:r>
          </a:p>
        </p:txBody>
      </p:sp>
      <p:sp>
        <p:nvSpPr>
          <p:cNvPr id="8" name="TextBox 7">
            <a:extLst>
              <a:ext uri="{FF2B5EF4-FFF2-40B4-BE49-F238E27FC236}">
                <a16:creationId xmlns="" xmlns:a16="http://schemas.microsoft.com/office/drawing/2014/main" id="{4942B241-4581-4125-8740-FC35BFA0F794}"/>
              </a:ext>
            </a:extLst>
          </p:cNvPr>
          <p:cNvSpPr txBox="1"/>
          <p:nvPr/>
        </p:nvSpPr>
        <p:spPr>
          <a:xfrm>
            <a:off x="3505200" y="2364416"/>
            <a:ext cx="5767028" cy="1200329"/>
          </a:xfrm>
          <a:prstGeom prst="rect">
            <a:avLst/>
          </a:prstGeom>
          <a:noFill/>
        </p:spPr>
        <p:txBody>
          <a:bodyPr wrap="none" rtlCol="0">
            <a:spAutoFit/>
          </a:bodyPr>
          <a:lstStyle/>
          <a:p>
            <a:r>
              <a:rPr lang="en-US" dirty="0">
                <a:solidFill>
                  <a:schemeClr val="bg1"/>
                </a:solidFill>
              </a:rPr>
              <a:t>2)  </a:t>
            </a:r>
            <a:r>
              <a:rPr lang="en-US" dirty="0">
                <a:solidFill>
                  <a:srgbClr val="FFFF00"/>
                </a:solidFill>
              </a:rPr>
              <a:t>Self-management</a:t>
            </a:r>
            <a:r>
              <a:rPr lang="en-US" dirty="0">
                <a:solidFill>
                  <a:schemeClr val="accent4">
                    <a:lumMod val="40000"/>
                    <a:lumOff val="60000"/>
                  </a:schemeClr>
                </a:solidFill>
              </a:rPr>
              <a:t> </a:t>
            </a:r>
            <a:r>
              <a:rPr lang="en-US" dirty="0">
                <a:solidFill>
                  <a:schemeClr val="bg1"/>
                </a:solidFill>
              </a:rPr>
              <a:t>– Self-discipline You’re able to control </a:t>
            </a:r>
          </a:p>
          <a:p>
            <a:r>
              <a:rPr lang="en-US" dirty="0">
                <a:solidFill>
                  <a:schemeClr val="bg1"/>
                </a:solidFill>
              </a:rPr>
              <a:t>impulsive feelings and behaviors, manage your emotions</a:t>
            </a:r>
          </a:p>
          <a:p>
            <a:r>
              <a:rPr lang="en-US" dirty="0">
                <a:solidFill>
                  <a:schemeClr val="bg1"/>
                </a:solidFill>
              </a:rPr>
              <a:t> in healthy ways, take initiative, follow through on</a:t>
            </a:r>
          </a:p>
          <a:p>
            <a:r>
              <a:rPr lang="en-US" dirty="0">
                <a:solidFill>
                  <a:schemeClr val="bg1"/>
                </a:solidFill>
              </a:rPr>
              <a:t> commitments, and adapt to changing circumstances.</a:t>
            </a:r>
          </a:p>
        </p:txBody>
      </p:sp>
      <p:sp>
        <p:nvSpPr>
          <p:cNvPr id="9" name="TextBox 8">
            <a:extLst>
              <a:ext uri="{FF2B5EF4-FFF2-40B4-BE49-F238E27FC236}">
                <a16:creationId xmlns="" xmlns:a16="http://schemas.microsoft.com/office/drawing/2014/main" id="{6D81E32C-D6D8-4FEF-A3EF-6C6E74E600CA}"/>
              </a:ext>
            </a:extLst>
          </p:cNvPr>
          <p:cNvSpPr txBox="1"/>
          <p:nvPr/>
        </p:nvSpPr>
        <p:spPr>
          <a:xfrm>
            <a:off x="3505200" y="3636474"/>
            <a:ext cx="5772414" cy="1477328"/>
          </a:xfrm>
          <a:prstGeom prst="rect">
            <a:avLst/>
          </a:prstGeom>
          <a:noFill/>
        </p:spPr>
        <p:txBody>
          <a:bodyPr wrap="none" rtlCol="0">
            <a:spAutoFit/>
          </a:bodyPr>
          <a:lstStyle/>
          <a:p>
            <a:r>
              <a:rPr lang="en-US" dirty="0">
                <a:solidFill>
                  <a:schemeClr val="bg1">
                    <a:lumMod val="95000"/>
                  </a:schemeClr>
                </a:solidFill>
              </a:rPr>
              <a:t>                                    Inter Personnel</a:t>
            </a:r>
          </a:p>
          <a:p>
            <a:r>
              <a:rPr lang="en-US" dirty="0">
                <a:solidFill>
                  <a:schemeClr val="bg1">
                    <a:lumMod val="95000"/>
                  </a:schemeClr>
                </a:solidFill>
              </a:rPr>
              <a:t>3) </a:t>
            </a:r>
            <a:r>
              <a:rPr lang="en-US" dirty="0">
                <a:solidFill>
                  <a:srgbClr val="FFFF00"/>
                </a:solidFill>
              </a:rPr>
              <a:t>Social awareness </a:t>
            </a:r>
            <a:r>
              <a:rPr lang="en-US" dirty="0">
                <a:solidFill>
                  <a:schemeClr val="bg1">
                    <a:lumMod val="95000"/>
                  </a:schemeClr>
                </a:solidFill>
              </a:rPr>
              <a:t>– You can understand the emotions,</a:t>
            </a:r>
          </a:p>
          <a:p>
            <a:r>
              <a:rPr lang="en-US" dirty="0">
                <a:solidFill>
                  <a:schemeClr val="bg1">
                    <a:lumMod val="95000"/>
                  </a:schemeClr>
                </a:solidFill>
              </a:rPr>
              <a:t> needs, and concerns of other people, pick up on emotional</a:t>
            </a:r>
          </a:p>
          <a:p>
            <a:r>
              <a:rPr lang="en-US" dirty="0">
                <a:solidFill>
                  <a:schemeClr val="bg1">
                    <a:lumMod val="95000"/>
                  </a:schemeClr>
                </a:solidFill>
              </a:rPr>
              <a:t> cues, feel comfortable socially, and recognize the</a:t>
            </a:r>
          </a:p>
          <a:p>
            <a:r>
              <a:rPr lang="en-US" dirty="0">
                <a:solidFill>
                  <a:schemeClr val="bg1">
                    <a:lumMod val="95000"/>
                  </a:schemeClr>
                </a:solidFill>
              </a:rPr>
              <a:t>power dynamics in a group or organization.   </a:t>
            </a:r>
          </a:p>
        </p:txBody>
      </p:sp>
      <p:sp>
        <p:nvSpPr>
          <p:cNvPr id="10" name="TextBox 9">
            <a:extLst>
              <a:ext uri="{FF2B5EF4-FFF2-40B4-BE49-F238E27FC236}">
                <a16:creationId xmlns="" xmlns:a16="http://schemas.microsoft.com/office/drawing/2014/main" id="{842404F5-8668-4C9F-A8B5-D0F15F9EB7D1}"/>
              </a:ext>
            </a:extLst>
          </p:cNvPr>
          <p:cNvSpPr txBox="1"/>
          <p:nvPr/>
        </p:nvSpPr>
        <p:spPr>
          <a:xfrm>
            <a:off x="3505200" y="5295095"/>
            <a:ext cx="5334000" cy="1200329"/>
          </a:xfrm>
          <a:prstGeom prst="rect">
            <a:avLst/>
          </a:prstGeom>
          <a:noFill/>
        </p:spPr>
        <p:txBody>
          <a:bodyPr wrap="square" rtlCol="0">
            <a:spAutoFit/>
          </a:bodyPr>
          <a:lstStyle/>
          <a:p>
            <a:r>
              <a:rPr lang="en-US" dirty="0">
                <a:solidFill>
                  <a:schemeClr val="bg1">
                    <a:lumMod val="95000"/>
                  </a:schemeClr>
                </a:solidFill>
              </a:rPr>
              <a:t>4) </a:t>
            </a:r>
            <a:r>
              <a:rPr lang="en-US" dirty="0">
                <a:solidFill>
                  <a:srgbClr val="FFFF00"/>
                </a:solidFill>
              </a:rPr>
              <a:t>Relationship management </a:t>
            </a:r>
            <a:r>
              <a:rPr lang="en-US" dirty="0">
                <a:solidFill>
                  <a:schemeClr val="bg1">
                    <a:lumMod val="95000"/>
                  </a:schemeClr>
                </a:solidFill>
              </a:rPr>
              <a:t>– You know how to develop and maintain </a:t>
            </a:r>
            <a:r>
              <a:rPr lang="en-US" dirty="0" smtClean="0">
                <a:solidFill>
                  <a:schemeClr val="bg1">
                    <a:lumMod val="95000"/>
                  </a:schemeClr>
                </a:solidFill>
              </a:rPr>
              <a:t>good relationships</a:t>
            </a:r>
            <a:r>
              <a:rPr lang="en-US" dirty="0">
                <a:solidFill>
                  <a:schemeClr val="bg1">
                    <a:lumMod val="95000"/>
                  </a:schemeClr>
                </a:solidFill>
              </a:rPr>
              <a:t>, communicate clearly, inspire and influence others, work well in a team, and manage conflict.</a:t>
            </a:r>
          </a:p>
        </p:txBody>
      </p:sp>
    </p:spTree>
    <p:extLst>
      <p:ext uri="{BB962C8B-B14F-4D97-AF65-F5344CB8AC3E}">
        <p14:creationId xmlns="" xmlns:p14="http://schemas.microsoft.com/office/powerpoint/2010/main" val="157877756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latin typeface="Arial" pitchFamily="34" charset="0"/>
                <a:cs typeface="Arial" pitchFamily="34" charset="0"/>
              </a:rPr>
              <a:t>Vigor not rigor</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228600" y="914400"/>
            <a:ext cx="8763000" cy="5638800"/>
          </a:xfrm>
        </p:spPr>
        <p:txBody>
          <a:bodyPr>
            <a:normAutofit/>
          </a:bodyPr>
          <a:lstStyle/>
          <a:p>
            <a:pPr>
              <a:buNone/>
            </a:pPr>
            <a:r>
              <a:rPr lang="en-US" sz="2400" b="1" dirty="0" smtClean="0"/>
              <a:t>Vigor is more culturally appropriate for African American students</a:t>
            </a:r>
            <a:endParaRPr lang="en-US" sz="2400" dirty="0" smtClean="0"/>
          </a:p>
          <a:p>
            <a:pPr>
              <a:buNone/>
            </a:pPr>
            <a:r>
              <a:rPr lang="en-US" sz="2400" b="1" dirty="0" smtClean="0"/>
              <a:t> </a:t>
            </a:r>
            <a:r>
              <a:rPr lang="en-US" sz="2400" dirty="0" smtClean="0"/>
              <a:t>Compare Rigor vs. Vigor to Augusta Mann’s “Nine Recurring African American Cultural Themes”</a:t>
            </a:r>
          </a:p>
          <a:p>
            <a:pPr lvl="0">
              <a:buNone/>
            </a:pPr>
            <a:r>
              <a:rPr lang="en-US" sz="2400" dirty="0" smtClean="0"/>
              <a:t>--Spirituality</a:t>
            </a:r>
          </a:p>
          <a:p>
            <a:pPr lvl="0">
              <a:buNone/>
            </a:pPr>
            <a:r>
              <a:rPr lang="en-US" sz="2400" dirty="0" smtClean="0"/>
              <a:t>--Resilience</a:t>
            </a:r>
          </a:p>
          <a:p>
            <a:pPr lvl="0">
              <a:buNone/>
            </a:pPr>
            <a:r>
              <a:rPr lang="en-US" sz="2400" dirty="0" smtClean="0"/>
              <a:t>--Humanism</a:t>
            </a:r>
          </a:p>
          <a:p>
            <a:pPr lvl="0">
              <a:buNone/>
            </a:pPr>
            <a:r>
              <a:rPr lang="en-US" sz="2400" dirty="0" smtClean="0"/>
              <a:t>--Communalism</a:t>
            </a:r>
          </a:p>
          <a:p>
            <a:pPr lvl="0">
              <a:buNone/>
            </a:pPr>
            <a:r>
              <a:rPr lang="en-US" sz="2400" dirty="0" smtClean="0"/>
              <a:t>--</a:t>
            </a:r>
            <a:r>
              <a:rPr lang="en-US" sz="2400" dirty="0" err="1" smtClean="0"/>
              <a:t>Orality</a:t>
            </a:r>
            <a:r>
              <a:rPr lang="en-US" sz="2400" dirty="0" smtClean="0"/>
              <a:t>/Verbal Expressiveness</a:t>
            </a:r>
          </a:p>
          <a:p>
            <a:pPr lvl="0">
              <a:buNone/>
            </a:pPr>
            <a:r>
              <a:rPr lang="en-US" sz="2400" dirty="0" smtClean="0"/>
              <a:t>--Realness</a:t>
            </a:r>
          </a:p>
          <a:p>
            <a:pPr lvl="0">
              <a:buNone/>
            </a:pPr>
            <a:r>
              <a:rPr lang="en-US" sz="2400" dirty="0" smtClean="0"/>
              <a:t>--Personal Style/Uniqueness</a:t>
            </a:r>
          </a:p>
          <a:p>
            <a:pPr lvl="0">
              <a:buNone/>
            </a:pPr>
            <a:r>
              <a:rPr lang="en-US" sz="2400" dirty="0" smtClean="0"/>
              <a:t>--Emotional Vitality</a:t>
            </a:r>
          </a:p>
          <a:p>
            <a:pPr lvl="0">
              <a:buNone/>
            </a:pPr>
            <a:r>
              <a:rPr lang="en-US" sz="2400" dirty="0" smtClean="0"/>
              <a:t>--Musicality/Rhythm</a:t>
            </a:r>
          </a:p>
          <a:p>
            <a:pPr lvl="0"/>
            <a:endParaRPr lang="en-US" sz="1800" dirty="0" smtClean="0"/>
          </a:p>
          <a:p>
            <a:pPr>
              <a:buNone/>
            </a:pPr>
            <a:endParaRPr lang="en-US" sz="18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066801" y="457200"/>
          <a:ext cx="6705602" cy="6137656"/>
        </p:xfrm>
        <a:graphic>
          <a:graphicData uri="http://schemas.openxmlformats.org/drawingml/2006/table">
            <a:tbl>
              <a:tblPr/>
              <a:tblGrid>
                <a:gridCol w="4685240"/>
                <a:gridCol w="1010181"/>
                <a:gridCol w="1010181"/>
              </a:tblGrid>
              <a:tr h="296037">
                <a:tc>
                  <a:txBody>
                    <a:bodyPr/>
                    <a:lstStyle/>
                    <a:p>
                      <a:pPr marL="0" marR="0" algn="ctr">
                        <a:lnSpc>
                          <a:spcPct val="100000"/>
                        </a:lnSpc>
                        <a:spcBef>
                          <a:spcPts val="0"/>
                        </a:spcBef>
                        <a:spcAft>
                          <a:spcPts val="0"/>
                        </a:spcAft>
                      </a:pPr>
                      <a:r>
                        <a:rPr lang="en-US" sz="1400" b="1" dirty="0" smtClean="0"/>
                        <a:t>Contrasting the relevance of academic rigor vs. vigor</a:t>
                      </a:r>
                      <a:r>
                        <a:rPr lang="en-US" sz="1400" dirty="0" smtClean="0"/>
                        <a:t/>
                      </a:r>
                      <a:br>
                        <a:rPr lang="en-US" sz="1400" dirty="0" smtClean="0"/>
                      </a:br>
                      <a:r>
                        <a:rPr lang="en-US" sz="1400" b="1" dirty="0" smtClean="0"/>
                        <a:t>to Augusta Mann’s 9 African American cultural themes</a:t>
                      </a:r>
                      <a:endParaRPr lang="en-US" sz="14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nSpc>
                          <a:spcPct val="115000"/>
                        </a:lnSpc>
                        <a:spcBef>
                          <a:spcPts val="0"/>
                        </a:spcBef>
                        <a:spcAft>
                          <a:spcPts val="0"/>
                        </a:spcAft>
                      </a:pPr>
                      <a:endParaRPr lang="en-US" sz="700" dirty="0">
                        <a:latin typeface="Arial"/>
                        <a:ea typeface="Times New Roman"/>
                        <a:cs typeface="Times New Roman"/>
                      </a:endParaRPr>
                    </a:p>
                    <a:p>
                      <a:pPr marL="0" marR="0" indent="-68580">
                        <a:lnSpc>
                          <a:spcPct val="115000"/>
                        </a:lnSpc>
                        <a:spcBef>
                          <a:spcPts val="0"/>
                        </a:spcBef>
                        <a:spcAft>
                          <a:spcPts val="0"/>
                        </a:spcAft>
                      </a:pPr>
                      <a:r>
                        <a:rPr lang="en-US" sz="900" b="1" dirty="0">
                          <a:latin typeface="Arial"/>
                          <a:ea typeface="Times New Roman"/>
                          <a:cs typeface="Times New Roman"/>
                        </a:rPr>
                        <a:t>       </a:t>
                      </a:r>
                      <a:r>
                        <a:rPr lang="en-US" sz="1000" b="1" i="1" dirty="0">
                          <a:latin typeface="Arial"/>
                          <a:ea typeface="Times New Roman"/>
                          <a:cs typeface="Times New Roman"/>
                        </a:rPr>
                        <a:t> Rigor</a:t>
                      </a:r>
                      <a:endParaRPr lang="en-US" sz="900" b="1"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700" dirty="0">
                        <a:latin typeface="Arial"/>
                        <a:ea typeface="Times New Roman"/>
                        <a:cs typeface="Times New Roman"/>
                      </a:endParaRPr>
                    </a:p>
                    <a:p>
                      <a:pPr marL="0" marR="0">
                        <a:lnSpc>
                          <a:spcPct val="115000"/>
                        </a:lnSpc>
                        <a:spcBef>
                          <a:spcPts val="0"/>
                        </a:spcBef>
                        <a:spcAft>
                          <a:spcPts val="0"/>
                        </a:spcAft>
                      </a:pPr>
                      <a:r>
                        <a:rPr lang="en-US" sz="900" b="1" dirty="0">
                          <a:latin typeface="Arial"/>
                          <a:ea typeface="Times New Roman"/>
                          <a:cs typeface="Times New Roman"/>
                        </a:rPr>
                        <a:t>       </a:t>
                      </a:r>
                      <a:r>
                        <a:rPr lang="en-US" sz="900" b="1" i="1" dirty="0">
                          <a:latin typeface="Arial"/>
                          <a:ea typeface="Times New Roman"/>
                          <a:cs typeface="Times New Roman"/>
                        </a:rPr>
                        <a:t> </a:t>
                      </a:r>
                      <a:r>
                        <a:rPr lang="en-US" sz="1000" b="1" i="1" dirty="0">
                          <a:latin typeface="Arial"/>
                          <a:ea typeface="Times New Roman"/>
                          <a:cs typeface="Times New Roman"/>
                        </a:rPr>
                        <a:t>Vigor</a:t>
                      </a:r>
                      <a:endParaRPr lang="en-US" sz="900" b="1"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925">
                <a:tc>
                  <a:txBody>
                    <a:bodyPr/>
                    <a:lstStyle/>
                    <a:p>
                      <a:pPr marL="0" marR="0" algn="ctr">
                        <a:lnSpc>
                          <a:spcPct val="115000"/>
                        </a:lnSpc>
                        <a:spcBef>
                          <a:spcPts val="0"/>
                        </a:spcBef>
                        <a:spcAft>
                          <a:spcPts val="0"/>
                        </a:spcAft>
                      </a:pPr>
                      <a:r>
                        <a:rPr lang="en-US" sz="900" b="1" dirty="0">
                          <a:latin typeface="Arial"/>
                          <a:ea typeface="Times New Roman"/>
                          <a:cs typeface="Times New Roman"/>
                        </a:rPr>
                        <a:t>Spirituality</a:t>
                      </a:r>
                      <a:r>
                        <a:rPr lang="en-US" sz="900" dirty="0">
                          <a:latin typeface="Arial"/>
                          <a:ea typeface="Times New Roman"/>
                          <a:cs typeface="Times New Roman"/>
                        </a:rPr>
                        <a:t> pervades the traditional African and African American ethos. It’s based on the belief that all elements in the universe are of one substance (Spirit) &amp; that all matter, animate or inanimate are merely different manifestations of the God force (Spirit)</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Arial"/>
                          <a:ea typeface="Times New Roman"/>
                          <a:cs typeface="Times New Roman"/>
                        </a:rPr>
                        <a:t>No “</a:t>
                      </a:r>
                      <a:r>
                        <a:rPr lang="en-US" sz="900" dirty="0">
                          <a:latin typeface="Arial"/>
                          <a:ea typeface="Times New Roman"/>
                          <a:cs typeface="Times New Roman"/>
                        </a:rPr>
                        <a:t>Spirituality”     </a:t>
                      </a:r>
                      <a:endParaRPr lang="en-US" sz="900" dirty="0">
                        <a:latin typeface="Calibri"/>
                        <a:ea typeface="Times New Roman"/>
                        <a:cs typeface="Times New Roman"/>
                      </a:endParaRPr>
                    </a:p>
                    <a:p>
                      <a:pPr marL="0" marR="0">
                        <a:lnSpc>
                          <a:spcPct val="115000"/>
                        </a:lnSpc>
                        <a:spcBef>
                          <a:spcPts val="0"/>
                        </a:spcBef>
                        <a:spcAft>
                          <a:spcPts val="0"/>
                        </a:spcAft>
                      </a:pPr>
                      <a:r>
                        <a:rPr lang="en-US" sz="900" b="1" dirty="0">
                          <a:latin typeface="Arial"/>
                          <a:ea typeface="Times New Roman"/>
                          <a:cs typeface="Times New Roman"/>
                        </a:rPr>
                        <a:t> </a:t>
                      </a:r>
                      <a:r>
                        <a:rPr lang="en-US" sz="900" dirty="0">
                          <a:latin typeface="Arial"/>
                          <a:ea typeface="Times New Roman"/>
                          <a:cs typeface="Times New Roman"/>
                        </a:rPr>
                        <a:t>is</a:t>
                      </a:r>
                      <a:r>
                        <a:rPr lang="en-US" sz="900" b="1" dirty="0">
                          <a:latin typeface="Arial"/>
                          <a:ea typeface="Times New Roman"/>
                          <a:cs typeface="Times New Roman"/>
                        </a:rPr>
                        <a:t> </a:t>
                      </a:r>
                      <a:r>
                        <a:rPr lang="en-US" sz="900" dirty="0">
                          <a:latin typeface="Arial"/>
                          <a:ea typeface="Times New Roman"/>
                          <a:cs typeface="Times New Roman"/>
                        </a:rPr>
                        <a:t>academically </a:t>
                      </a:r>
                      <a:endParaRPr lang="en-US" sz="900" dirty="0">
                        <a:latin typeface="Calibri"/>
                        <a:ea typeface="Times New Roman"/>
                        <a:cs typeface="Times New Roman"/>
                      </a:endParaRPr>
                    </a:p>
                    <a:p>
                      <a:pPr marL="0" marR="0">
                        <a:lnSpc>
                          <a:spcPct val="115000"/>
                        </a:lnSpc>
                        <a:spcBef>
                          <a:spcPts val="0"/>
                        </a:spcBef>
                        <a:spcAft>
                          <a:spcPts val="0"/>
                        </a:spcAft>
                      </a:pPr>
                      <a:r>
                        <a:rPr lang="en-US" sz="900" dirty="0">
                          <a:latin typeface="Arial"/>
                          <a:ea typeface="Times New Roman"/>
                          <a:cs typeface="Times New Roman"/>
                        </a:rPr>
                        <a:t> inappropriate; </a:t>
                      </a:r>
                      <a:endParaRPr lang="en-US" sz="900" dirty="0">
                        <a:latin typeface="Calibri"/>
                        <a:ea typeface="Times New Roman"/>
                        <a:cs typeface="Times New Roman"/>
                      </a:endParaRPr>
                    </a:p>
                    <a:p>
                      <a:pPr marL="0" marR="0">
                        <a:lnSpc>
                          <a:spcPct val="115000"/>
                        </a:lnSpc>
                        <a:spcBef>
                          <a:spcPts val="0"/>
                        </a:spcBef>
                        <a:spcAft>
                          <a:spcPts val="0"/>
                        </a:spcAft>
                      </a:pPr>
                      <a:r>
                        <a:rPr lang="en-US" sz="900" dirty="0">
                          <a:latin typeface="Arial"/>
                          <a:ea typeface="Times New Roman"/>
                          <a:cs typeface="Times New Roman"/>
                        </a:rPr>
                        <a:t> it’s not rational</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Arial"/>
                          <a:ea typeface="Times New Roman"/>
                          <a:cs typeface="Times New Roman"/>
                        </a:rPr>
                        <a:t> Yes </a:t>
                      </a:r>
                      <a:r>
                        <a:rPr lang="en-US" sz="900">
                          <a:latin typeface="Arial"/>
                          <a:ea typeface="Times New Roman"/>
                          <a:cs typeface="Times New Roman"/>
                        </a:rPr>
                        <a:t>Spirituality </a:t>
                      </a:r>
                      <a:endParaRPr lang="en-US" sz="900">
                        <a:latin typeface="Calibri"/>
                        <a:ea typeface="Times New Roman"/>
                        <a:cs typeface="Times New Roman"/>
                      </a:endParaRPr>
                    </a:p>
                    <a:p>
                      <a:pPr marL="0" marR="0">
                        <a:lnSpc>
                          <a:spcPct val="115000"/>
                        </a:lnSpc>
                        <a:spcBef>
                          <a:spcPts val="0"/>
                        </a:spcBef>
                        <a:spcAft>
                          <a:spcPts val="0"/>
                        </a:spcAft>
                      </a:pPr>
                      <a:r>
                        <a:rPr lang="en-US" sz="900">
                          <a:latin typeface="Arial"/>
                          <a:ea typeface="Times New Roman"/>
                          <a:cs typeface="Times New Roman"/>
                        </a:rPr>
                        <a:t> gives learning  </a:t>
                      </a:r>
                      <a:endParaRPr lang="en-US" sz="900">
                        <a:latin typeface="Calibri"/>
                        <a:ea typeface="Times New Roman"/>
                        <a:cs typeface="Times New Roman"/>
                      </a:endParaRPr>
                    </a:p>
                    <a:p>
                      <a:pPr marL="0" marR="0">
                        <a:lnSpc>
                          <a:spcPct val="115000"/>
                        </a:lnSpc>
                        <a:spcBef>
                          <a:spcPts val="0"/>
                        </a:spcBef>
                        <a:spcAft>
                          <a:spcPts val="0"/>
                        </a:spcAft>
                      </a:pPr>
                      <a:r>
                        <a:rPr lang="en-US" sz="900">
                          <a:latin typeface="Arial"/>
                          <a:ea typeface="Times New Roman"/>
                          <a:cs typeface="Times New Roman"/>
                        </a:rPr>
                        <a:t> its aliveness &amp;         </a:t>
                      </a:r>
                      <a:endParaRPr lang="en-US" sz="900">
                        <a:latin typeface="Calibri"/>
                        <a:ea typeface="Times New Roman"/>
                        <a:cs typeface="Times New Roman"/>
                      </a:endParaRPr>
                    </a:p>
                    <a:p>
                      <a:pPr marL="0" marR="0">
                        <a:lnSpc>
                          <a:spcPct val="115000"/>
                        </a:lnSpc>
                        <a:spcBef>
                          <a:spcPts val="0"/>
                        </a:spcBef>
                        <a:spcAft>
                          <a:spcPts val="0"/>
                        </a:spcAft>
                      </a:pPr>
                      <a:r>
                        <a:rPr lang="en-US" sz="900">
                          <a:latin typeface="Arial"/>
                          <a:ea typeface="Times New Roman"/>
                          <a:cs typeface="Times New Roman"/>
                        </a:rPr>
                        <a:t> purpose </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8916">
                <a:tc>
                  <a:txBody>
                    <a:bodyPr/>
                    <a:lstStyle/>
                    <a:p>
                      <a:pPr marL="0" marR="0" algn="l">
                        <a:lnSpc>
                          <a:spcPct val="100000"/>
                        </a:lnSpc>
                        <a:spcBef>
                          <a:spcPts val="0"/>
                        </a:spcBef>
                        <a:spcAft>
                          <a:spcPts val="0"/>
                        </a:spcAft>
                      </a:pPr>
                      <a:r>
                        <a:rPr lang="en-US" sz="900" b="1" dirty="0">
                          <a:latin typeface="Arial"/>
                          <a:ea typeface="Times New Roman"/>
                          <a:cs typeface="Times New Roman"/>
                        </a:rPr>
                        <a:t>Resilience</a:t>
                      </a:r>
                      <a:r>
                        <a:rPr lang="en-US" sz="900" dirty="0">
                          <a:latin typeface="Arial"/>
                          <a:ea typeface="Times New Roman"/>
                          <a:cs typeface="Times New Roman"/>
                        </a:rPr>
                        <a:t> is the conscious need to bounce back from disappointment &amp; disaster and to have the tools of humor &amp; joy to renew life's energy. Resilience is related to verve. </a:t>
                      </a:r>
                      <a:r>
                        <a:rPr lang="en-US" sz="900" i="1" dirty="0">
                          <a:latin typeface="Arial"/>
                          <a:ea typeface="Times New Roman"/>
                          <a:cs typeface="Times New Roman"/>
                        </a:rPr>
                        <a:t>Verve</a:t>
                      </a:r>
                      <a:r>
                        <a:rPr lang="en-US" sz="900" dirty="0">
                          <a:latin typeface="Arial"/>
                          <a:ea typeface="Times New Roman"/>
                          <a:cs typeface="Times New Roman"/>
                        </a:rPr>
                        <a:t> is desire for creative extemporaneousness-a sense of utter antipathy for the mundane and monotonous, the ability to focus on &amp; handle several issues at once. The idea of transformation (the process of becoming better) is informed by two distinct yet interrelated ideas, </a:t>
                      </a:r>
                      <a:r>
                        <a:rPr lang="en-US" sz="900" i="1" dirty="0">
                          <a:latin typeface="Arial"/>
                          <a:ea typeface="Times New Roman"/>
                          <a:cs typeface="Times New Roman"/>
                        </a:rPr>
                        <a:t>verve</a:t>
                      </a:r>
                      <a:r>
                        <a:rPr lang="en-US" sz="900" dirty="0">
                          <a:latin typeface="Arial"/>
                          <a:ea typeface="Times New Roman"/>
                          <a:cs typeface="Times New Roman"/>
                        </a:rPr>
                        <a:t> &amp; resilience.</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900" b="1" dirty="0">
                          <a:latin typeface="Arial"/>
                          <a:ea typeface="Times New Roman"/>
                          <a:cs typeface="Times New Roman"/>
                        </a:rPr>
                        <a:t> No “</a:t>
                      </a:r>
                      <a:r>
                        <a:rPr lang="en-US" sz="900" dirty="0">
                          <a:latin typeface="Arial"/>
                          <a:ea typeface="Times New Roman"/>
                          <a:cs typeface="Times New Roman"/>
                        </a:rPr>
                        <a:t>Verve” is </a:t>
                      </a:r>
                      <a:endParaRPr lang="en-US" sz="900" dirty="0">
                        <a:latin typeface="Calibri"/>
                        <a:ea typeface="Times New Roman"/>
                        <a:cs typeface="Times New Roman"/>
                      </a:endParaRPr>
                    </a:p>
                    <a:p>
                      <a:pPr marL="0" marR="0" algn="l">
                        <a:lnSpc>
                          <a:spcPct val="100000"/>
                        </a:lnSpc>
                        <a:spcBef>
                          <a:spcPts val="0"/>
                        </a:spcBef>
                        <a:spcAft>
                          <a:spcPts val="0"/>
                        </a:spcAft>
                      </a:pPr>
                      <a:r>
                        <a:rPr lang="en-US" sz="900" b="1" dirty="0">
                          <a:latin typeface="Arial"/>
                          <a:ea typeface="Times New Roman"/>
                          <a:cs typeface="Times New Roman"/>
                        </a:rPr>
                        <a:t> </a:t>
                      </a:r>
                      <a:r>
                        <a:rPr lang="en-US" sz="900" dirty="0">
                          <a:latin typeface="Arial"/>
                          <a:ea typeface="Times New Roman"/>
                          <a:cs typeface="Times New Roman"/>
                        </a:rPr>
                        <a:t>academically</a:t>
                      </a:r>
                      <a:endParaRPr lang="en-US" sz="900" dirty="0">
                        <a:latin typeface="Calibri"/>
                        <a:ea typeface="Times New Roman"/>
                        <a:cs typeface="Times New Roman"/>
                      </a:endParaRPr>
                    </a:p>
                    <a:p>
                      <a:pPr marL="0" marR="0" algn="l">
                        <a:lnSpc>
                          <a:spcPct val="100000"/>
                        </a:lnSpc>
                        <a:spcBef>
                          <a:spcPts val="0"/>
                        </a:spcBef>
                        <a:spcAft>
                          <a:spcPts val="0"/>
                        </a:spcAft>
                      </a:pPr>
                      <a:r>
                        <a:rPr lang="en-US" sz="900" dirty="0">
                          <a:latin typeface="Arial"/>
                          <a:ea typeface="Times New Roman"/>
                          <a:cs typeface="Times New Roman"/>
                        </a:rPr>
                        <a:t> inappropriate:  </a:t>
                      </a:r>
                      <a:endParaRPr lang="en-US" sz="900" dirty="0">
                        <a:latin typeface="Calibri"/>
                        <a:ea typeface="Times New Roman"/>
                        <a:cs typeface="Times New Roman"/>
                      </a:endParaRPr>
                    </a:p>
                    <a:p>
                      <a:pPr marL="0" marR="0" algn="l">
                        <a:lnSpc>
                          <a:spcPct val="100000"/>
                        </a:lnSpc>
                        <a:spcBef>
                          <a:spcPts val="0"/>
                        </a:spcBef>
                        <a:spcAft>
                          <a:spcPts val="0"/>
                        </a:spcAft>
                      </a:pPr>
                      <a:r>
                        <a:rPr lang="en-US" sz="900" dirty="0">
                          <a:latin typeface="Arial"/>
                          <a:ea typeface="Times New Roman"/>
                          <a:cs typeface="Times New Roman"/>
                        </a:rPr>
                        <a:t> it’s too close to  </a:t>
                      </a:r>
                      <a:endParaRPr lang="en-US" sz="900" dirty="0">
                        <a:latin typeface="Calibri"/>
                        <a:ea typeface="Times New Roman"/>
                        <a:cs typeface="Times New Roman"/>
                      </a:endParaRPr>
                    </a:p>
                    <a:p>
                      <a:pPr marL="0" marR="0" algn="l">
                        <a:lnSpc>
                          <a:spcPct val="100000"/>
                        </a:lnSpc>
                        <a:spcBef>
                          <a:spcPts val="0"/>
                        </a:spcBef>
                        <a:spcAft>
                          <a:spcPts val="0"/>
                        </a:spcAft>
                      </a:pPr>
                      <a:r>
                        <a:rPr lang="en-US" sz="900" dirty="0">
                          <a:latin typeface="Arial"/>
                          <a:ea typeface="Times New Roman"/>
                          <a:cs typeface="Times New Roman"/>
                        </a:rPr>
                        <a:t> emotions &amp; </a:t>
                      </a:r>
                      <a:endParaRPr lang="en-US" sz="900" dirty="0">
                        <a:latin typeface="Calibri"/>
                        <a:ea typeface="Times New Roman"/>
                        <a:cs typeface="Times New Roman"/>
                      </a:endParaRPr>
                    </a:p>
                    <a:p>
                      <a:pPr marL="0" marR="0" algn="l">
                        <a:lnSpc>
                          <a:spcPct val="100000"/>
                        </a:lnSpc>
                        <a:spcBef>
                          <a:spcPts val="0"/>
                        </a:spcBef>
                        <a:spcAft>
                          <a:spcPts val="0"/>
                        </a:spcAft>
                      </a:pPr>
                      <a:r>
                        <a:rPr lang="en-US" sz="900" dirty="0">
                          <a:latin typeface="Arial"/>
                          <a:ea typeface="Times New Roman"/>
                          <a:cs typeface="Times New Roman"/>
                        </a:rPr>
                        <a:t> not logical or </a:t>
                      </a:r>
                      <a:endParaRPr lang="en-US" sz="900" dirty="0">
                        <a:latin typeface="Calibri"/>
                        <a:ea typeface="Times New Roman"/>
                        <a:cs typeface="Times New Roman"/>
                      </a:endParaRPr>
                    </a:p>
                    <a:p>
                      <a:pPr marL="0" marR="0" algn="l">
                        <a:lnSpc>
                          <a:spcPct val="100000"/>
                        </a:lnSpc>
                        <a:spcBef>
                          <a:spcPts val="0"/>
                        </a:spcBef>
                        <a:spcAft>
                          <a:spcPts val="0"/>
                        </a:spcAft>
                      </a:pPr>
                      <a:r>
                        <a:rPr lang="en-US" sz="900" dirty="0">
                          <a:latin typeface="Arial"/>
                          <a:ea typeface="Times New Roman"/>
                          <a:cs typeface="Times New Roman"/>
                        </a:rPr>
                        <a:t> linear enough</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900" b="1" dirty="0">
                          <a:latin typeface="Arial"/>
                          <a:ea typeface="Times New Roman"/>
                          <a:cs typeface="Times New Roman"/>
                        </a:rPr>
                        <a:t> Yes </a:t>
                      </a:r>
                      <a:r>
                        <a:rPr lang="en-US" sz="900" dirty="0">
                          <a:latin typeface="Arial"/>
                          <a:ea typeface="Times New Roman"/>
                          <a:cs typeface="Times New Roman"/>
                        </a:rPr>
                        <a:t>It is verve</a:t>
                      </a:r>
                      <a:endParaRPr lang="en-US" sz="900" dirty="0">
                        <a:latin typeface="Calibri"/>
                        <a:ea typeface="Times New Roman"/>
                        <a:cs typeface="Times New Roman"/>
                      </a:endParaRPr>
                    </a:p>
                    <a:p>
                      <a:pPr marL="0" marR="0" algn="l">
                        <a:lnSpc>
                          <a:spcPct val="100000"/>
                        </a:lnSpc>
                        <a:spcBef>
                          <a:spcPts val="0"/>
                        </a:spcBef>
                        <a:spcAft>
                          <a:spcPts val="0"/>
                        </a:spcAft>
                      </a:pPr>
                      <a:r>
                        <a:rPr lang="en-US" sz="900" dirty="0">
                          <a:latin typeface="Arial"/>
                          <a:ea typeface="Times New Roman"/>
                          <a:cs typeface="Times New Roman"/>
                        </a:rPr>
                        <a:t> that </a:t>
                      </a:r>
                      <a:r>
                        <a:rPr lang="en-US" sz="900" dirty="0" smtClean="0">
                          <a:latin typeface="Arial"/>
                          <a:ea typeface="Times New Roman"/>
                          <a:cs typeface="Times New Roman"/>
                        </a:rPr>
                        <a:t>drives</a:t>
                      </a:r>
                      <a:r>
                        <a:rPr lang="en-US" sz="900" baseline="0" dirty="0" smtClean="0">
                          <a:latin typeface="Arial"/>
                          <a:ea typeface="Times New Roman"/>
                          <a:cs typeface="Times New Roman"/>
                        </a:rPr>
                        <a:t> </a:t>
                      </a:r>
                      <a:r>
                        <a:rPr lang="en-US" sz="900" dirty="0" smtClean="0">
                          <a:latin typeface="Arial"/>
                          <a:ea typeface="Times New Roman"/>
                          <a:cs typeface="Times New Roman"/>
                        </a:rPr>
                        <a:t>inquiry/learning</a:t>
                      </a:r>
                      <a:r>
                        <a:rPr lang="en-US" sz="900" dirty="0">
                          <a:latin typeface="Arial"/>
                          <a:ea typeface="Times New Roman"/>
                          <a:cs typeface="Times New Roman"/>
                        </a:rPr>
                        <a:t>;    </a:t>
                      </a:r>
                      <a:r>
                        <a:rPr lang="en-US" sz="900" dirty="0" smtClean="0">
                          <a:latin typeface="Arial"/>
                          <a:ea typeface="Times New Roman"/>
                          <a:cs typeface="Times New Roman"/>
                        </a:rPr>
                        <a:t>Verve </a:t>
                      </a:r>
                      <a:r>
                        <a:rPr lang="en-US" sz="900" dirty="0">
                          <a:latin typeface="Arial"/>
                          <a:ea typeface="Times New Roman"/>
                          <a:cs typeface="Times New Roman"/>
                        </a:rPr>
                        <a:t>gives </a:t>
                      </a:r>
                      <a:r>
                        <a:rPr lang="en-US" sz="900" dirty="0" smtClean="0">
                          <a:latin typeface="Arial"/>
                          <a:ea typeface="Times New Roman"/>
                          <a:cs typeface="Times New Roman"/>
                        </a:rPr>
                        <a:t>rigor </a:t>
                      </a:r>
                      <a:r>
                        <a:rPr lang="en-US" sz="900" dirty="0">
                          <a:latin typeface="Arial"/>
                          <a:ea typeface="Times New Roman"/>
                          <a:cs typeface="Times New Roman"/>
                        </a:rPr>
                        <a:t>the “life” it </a:t>
                      </a:r>
                      <a:r>
                        <a:rPr lang="en-US" sz="900" dirty="0" smtClean="0">
                          <a:latin typeface="Arial"/>
                          <a:ea typeface="Times New Roman"/>
                          <a:cs typeface="Times New Roman"/>
                        </a:rPr>
                        <a:t> </a:t>
                      </a:r>
                      <a:r>
                        <a:rPr lang="en-US" sz="900" dirty="0">
                          <a:latin typeface="Arial"/>
                          <a:ea typeface="Times New Roman"/>
                          <a:cs typeface="Times New Roman"/>
                        </a:rPr>
                        <a:t>needs to be </a:t>
                      </a:r>
                      <a:r>
                        <a:rPr lang="en-US" sz="900" dirty="0" smtClean="0">
                          <a:latin typeface="Arial"/>
                          <a:ea typeface="Times New Roman"/>
                          <a:cs typeface="Times New Roman"/>
                        </a:rPr>
                        <a:t>real &amp;  </a:t>
                      </a:r>
                      <a:r>
                        <a:rPr lang="en-US" sz="900" dirty="0">
                          <a:latin typeface="Arial"/>
                          <a:ea typeface="Times New Roman"/>
                          <a:cs typeface="Times New Roman"/>
                        </a:rPr>
                        <a:t>authentic</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981">
                <a:tc>
                  <a:txBody>
                    <a:bodyPr/>
                    <a:lstStyle/>
                    <a:p>
                      <a:pPr marL="0" marR="0" algn="ctr">
                        <a:lnSpc>
                          <a:spcPct val="115000"/>
                        </a:lnSpc>
                        <a:spcBef>
                          <a:spcPts val="0"/>
                        </a:spcBef>
                        <a:spcAft>
                          <a:spcPts val="0"/>
                        </a:spcAft>
                      </a:pPr>
                      <a:r>
                        <a:rPr lang="en-US" sz="900" b="1">
                          <a:latin typeface="Arial"/>
                          <a:ea typeface="Times New Roman"/>
                          <a:cs typeface="Times New Roman"/>
                        </a:rPr>
                        <a:t>Humanism</a:t>
                      </a:r>
                      <a:r>
                        <a:rPr lang="en-US" sz="900">
                          <a:latin typeface="Arial"/>
                          <a:ea typeface="Times New Roman"/>
                          <a:cs typeface="Times New Roman"/>
                        </a:rPr>
                        <a:t> describes the African view of the whole world as </a:t>
                      </a:r>
                      <a:r>
                        <a:rPr lang="en-US" sz="900" i="1">
                          <a:latin typeface="Arial"/>
                          <a:ea typeface="Times New Roman"/>
                          <a:cs typeface="Times New Roman"/>
                        </a:rPr>
                        <a:t>vitalistic</a:t>
                      </a:r>
                      <a:r>
                        <a:rPr lang="en-US" sz="900">
                          <a:latin typeface="Arial"/>
                          <a:ea typeface="Times New Roman"/>
                          <a:cs typeface="Times New Roman"/>
                        </a:rPr>
                        <a:t> (alive) &amp; this </a:t>
                      </a:r>
                      <a:r>
                        <a:rPr lang="en-US" sz="900" i="1">
                          <a:latin typeface="Arial"/>
                          <a:ea typeface="Times New Roman"/>
                          <a:cs typeface="Times New Roman"/>
                        </a:rPr>
                        <a:t>vitalism</a:t>
                      </a:r>
                      <a:r>
                        <a:rPr lang="en-US" sz="900">
                          <a:latin typeface="Arial"/>
                          <a:ea typeface="Times New Roman"/>
                          <a:cs typeface="Times New Roman"/>
                        </a:rPr>
                        <a:t> is grounded in a sense of goodness.</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Arial"/>
                          <a:ea typeface="Times New Roman"/>
                          <a:cs typeface="Times New Roman"/>
                        </a:rPr>
                        <a:t>No</a:t>
                      </a:r>
                      <a:r>
                        <a:rPr lang="en-US" sz="900" dirty="0">
                          <a:latin typeface="Arial"/>
                          <a:ea typeface="Times New Roman"/>
                          <a:cs typeface="Times New Roman"/>
                        </a:rPr>
                        <a:t> Humanism is not grounded in science </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Arial"/>
                          <a:ea typeface="Times New Roman"/>
                          <a:cs typeface="Times New Roman"/>
                        </a:rPr>
                        <a:t> Yes </a:t>
                      </a:r>
                      <a:r>
                        <a:rPr lang="en-US" sz="900">
                          <a:latin typeface="Arial"/>
                          <a:ea typeface="Times New Roman"/>
                          <a:cs typeface="Times New Roman"/>
                        </a:rPr>
                        <a:t>Essence of  </a:t>
                      </a:r>
                      <a:endParaRPr lang="en-US" sz="900">
                        <a:latin typeface="Calibri"/>
                        <a:ea typeface="Times New Roman"/>
                        <a:cs typeface="Times New Roman"/>
                      </a:endParaRPr>
                    </a:p>
                    <a:p>
                      <a:pPr marL="0" marR="0">
                        <a:lnSpc>
                          <a:spcPct val="115000"/>
                        </a:lnSpc>
                        <a:spcBef>
                          <a:spcPts val="0"/>
                        </a:spcBef>
                        <a:spcAft>
                          <a:spcPts val="0"/>
                        </a:spcAft>
                      </a:pPr>
                      <a:r>
                        <a:rPr lang="en-US" sz="900" b="1">
                          <a:latin typeface="Arial"/>
                          <a:ea typeface="Times New Roman"/>
                          <a:cs typeface="Times New Roman"/>
                        </a:rPr>
                        <a:t> </a:t>
                      </a:r>
                      <a:r>
                        <a:rPr lang="en-US" sz="900">
                          <a:latin typeface="Arial"/>
                          <a:ea typeface="Times New Roman"/>
                          <a:cs typeface="Times New Roman"/>
                        </a:rPr>
                        <a:t>vigor is vitality </a:t>
                      </a:r>
                      <a:endParaRPr lang="en-US" sz="900">
                        <a:latin typeface="Calibri"/>
                        <a:ea typeface="Times New Roman"/>
                        <a:cs typeface="Times New Roman"/>
                      </a:endParaRPr>
                    </a:p>
                    <a:p>
                      <a:pPr marL="0" marR="0">
                        <a:lnSpc>
                          <a:spcPct val="115000"/>
                        </a:lnSpc>
                        <a:spcBef>
                          <a:spcPts val="0"/>
                        </a:spcBef>
                        <a:spcAft>
                          <a:spcPts val="0"/>
                        </a:spcAft>
                      </a:pPr>
                      <a:r>
                        <a:rPr lang="en-US" sz="900">
                          <a:latin typeface="Arial"/>
                          <a:ea typeface="Times New Roman"/>
                          <a:cs typeface="Times New Roman"/>
                        </a:rPr>
                        <a:t> &amp; aliveness</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981">
                <a:tc>
                  <a:txBody>
                    <a:bodyPr/>
                    <a:lstStyle/>
                    <a:p>
                      <a:pPr marL="0" marR="0" algn="ctr">
                        <a:lnSpc>
                          <a:spcPct val="115000"/>
                        </a:lnSpc>
                        <a:spcBef>
                          <a:spcPts val="0"/>
                        </a:spcBef>
                        <a:spcAft>
                          <a:spcPts val="0"/>
                        </a:spcAft>
                      </a:pPr>
                      <a:r>
                        <a:rPr lang="en-US" sz="900" b="1">
                          <a:latin typeface="Arial"/>
                          <a:ea typeface="Times New Roman"/>
                          <a:cs typeface="Times New Roman"/>
                        </a:rPr>
                        <a:t>Communalism</a:t>
                      </a:r>
                      <a:r>
                        <a:rPr lang="en-US" sz="900">
                          <a:latin typeface="Arial"/>
                          <a:ea typeface="Times New Roman"/>
                          <a:cs typeface="Times New Roman"/>
                        </a:rPr>
                        <a:t> denotes awareness of the interdependence of people. One acts in accordance &amp; the notion that the duty to one's family &amp; social group is more important than individual privileges &amp; rights.</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Arial"/>
                          <a:ea typeface="Times New Roman"/>
                          <a:cs typeface="Times New Roman"/>
                        </a:rPr>
                        <a:t>No </a:t>
                      </a:r>
                      <a:r>
                        <a:rPr lang="en-US" sz="900">
                          <a:latin typeface="Arial"/>
                          <a:ea typeface="Times New Roman"/>
                          <a:cs typeface="Times New Roman"/>
                        </a:rPr>
                        <a:t>Purpose of rigor not chiefly communal</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Arial"/>
                          <a:ea typeface="Times New Roman"/>
                          <a:cs typeface="Times New Roman"/>
                        </a:rPr>
                        <a:t>Yes </a:t>
                      </a:r>
                      <a:r>
                        <a:rPr lang="en-US" sz="900">
                          <a:latin typeface="Arial"/>
                          <a:ea typeface="Times New Roman"/>
                          <a:cs typeface="Times New Roman"/>
                        </a:rPr>
                        <a:t>Informs community sustainability</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981">
                <a:tc>
                  <a:txBody>
                    <a:bodyPr/>
                    <a:lstStyle/>
                    <a:p>
                      <a:pPr marL="0" marR="0" algn="ctr">
                        <a:lnSpc>
                          <a:spcPct val="115000"/>
                        </a:lnSpc>
                        <a:spcBef>
                          <a:spcPts val="0"/>
                        </a:spcBef>
                        <a:spcAft>
                          <a:spcPts val="0"/>
                        </a:spcAft>
                      </a:pPr>
                      <a:r>
                        <a:rPr lang="en-US" sz="900" b="1" dirty="0" err="1">
                          <a:latin typeface="Arial"/>
                          <a:ea typeface="Times New Roman"/>
                          <a:cs typeface="Times New Roman"/>
                        </a:rPr>
                        <a:t>Orality</a:t>
                      </a:r>
                      <a:r>
                        <a:rPr lang="en-US" sz="900" b="1" dirty="0">
                          <a:latin typeface="Arial"/>
                          <a:ea typeface="Times New Roman"/>
                          <a:cs typeface="Times New Roman"/>
                        </a:rPr>
                        <a:t>/Verbal Expressiveness</a:t>
                      </a:r>
                      <a:r>
                        <a:rPr lang="en-US" sz="900" dirty="0">
                          <a:latin typeface="Arial"/>
                          <a:ea typeface="Times New Roman"/>
                          <a:cs typeface="Times New Roman"/>
                        </a:rPr>
                        <a:t> refers to the special importance attached to knowledge passed on through word of mouth &amp; the cultivation of oral virtuosity.</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Arial"/>
                          <a:ea typeface="Times New Roman"/>
                          <a:cs typeface="Times New Roman"/>
                        </a:rPr>
                        <a:t>No</a:t>
                      </a:r>
                      <a:r>
                        <a:rPr lang="en-US" sz="900">
                          <a:latin typeface="Arial"/>
                          <a:ea typeface="Times New Roman"/>
                          <a:cs typeface="Times New Roman"/>
                        </a:rPr>
                        <a:t> Orality is not as academic as writing </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Arial"/>
                          <a:ea typeface="Times New Roman"/>
                          <a:cs typeface="Times New Roman"/>
                        </a:rPr>
                        <a:t> Yes</a:t>
                      </a:r>
                      <a:r>
                        <a:rPr lang="en-US" sz="900" dirty="0">
                          <a:latin typeface="Arial"/>
                          <a:ea typeface="Times New Roman"/>
                          <a:cs typeface="Times New Roman"/>
                        </a:rPr>
                        <a:t> Adds to, not   </a:t>
                      </a:r>
                      <a:endParaRPr lang="en-US" sz="900" dirty="0">
                        <a:latin typeface="Calibri"/>
                        <a:ea typeface="Times New Roman"/>
                        <a:cs typeface="Times New Roman"/>
                      </a:endParaRPr>
                    </a:p>
                    <a:p>
                      <a:pPr marL="0" marR="0">
                        <a:lnSpc>
                          <a:spcPct val="115000"/>
                        </a:lnSpc>
                        <a:spcBef>
                          <a:spcPts val="0"/>
                        </a:spcBef>
                        <a:spcAft>
                          <a:spcPts val="0"/>
                        </a:spcAft>
                      </a:pPr>
                      <a:r>
                        <a:rPr lang="en-US" sz="900" b="1" dirty="0">
                          <a:latin typeface="Arial"/>
                          <a:ea typeface="Times New Roman"/>
                          <a:cs typeface="Times New Roman"/>
                        </a:rPr>
                        <a:t> </a:t>
                      </a:r>
                      <a:r>
                        <a:rPr lang="en-US" sz="900" dirty="0">
                          <a:latin typeface="Arial"/>
                          <a:ea typeface="Times New Roman"/>
                          <a:cs typeface="Times New Roman"/>
                        </a:rPr>
                        <a:t>subtracts from,  </a:t>
                      </a:r>
                      <a:endParaRPr lang="en-US" sz="900" dirty="0">
                        <a:latin typeface="Calibri"/>
                        <a:ea typeface="Times New Roman"/>
                        <a:cs typeface="Times New Roman"/>
                      </a:endParaRPr>
                    </a:p>
                    <a:p>
                      <a:pPr marL="0" marR="0">
                        <a:lnSpc>
                          <a:spcPct val="115000"/>
                        </a:lnSpc>
                        <a:spcBef>
                          <a:spcPts val="0"/>
                        </a:spcBef>
                        <a:spcAft>
                          <a:spcPts val="0"/>
                        </a:spcAft>
                      </a:pPr>
                      <a:r>
                        <a:rPr lang="en-US" sz="900" dirty="0">
                          <a:latin typeface="Arial"/>
                          <a:ea typeface="Times New Roman"/>
                          <a:cs typeface="Times New Roman"/>
                        </a:rPr>
                        <a:t> academics </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925">
                <a:tc>
                  <a:txBody>
                    <a:bodyPr/>
                    <a:lstStyle/>
                    <a:p>
                      <a:pPr marL="0" marR="0" algn="ctr">
                        <a:lnSpc>
                          <a:spcPct val="115000"/>
                        </a:lnSpc>
                        <a:spcBef>
                          <a:spcPts val="0"/>
                        </a:spcBef>
                        <a:spcAft>
                          <a:spcPts val="0"/>
                        </a:spcAft>
                      </a:pPr>
                      <a:r>
                        <a:rPr lang="en-US" sz="900" b="1">
                          <a:latin typeface="Arial"/>
                          <a:ea typeface="Times New Roman"/>
                          <a:cs typeface="Times New Roman"/>
                        </a:rPr>
                        <a:t>Realness</a:t>
                      </a:r>
                      <a:r>
                        <a:rPr lang="en-US" sz="900">
                          <a:latin typeface="Arial"/>
                          <a:ea typeface="Times New Roman"/>
                          <a:cs typeface="Times New Roman"/>
                        </a:rPr>
                        <a:t> refers to the need to face life the way it is without pretense. It’s manifested by frankness of manner, casualness in social transactions, contempt for artificiality &amp; falseness in human conduct, &amp; an aversion to formality &amp; standardization.</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Arial"/>
                          <a:ea typeface="Times New Roman"/>
                          <a:cs typeface="Times New Roman"/>
                        </a:rPr>
                        <a:t> No </a:t>
                      </a:r>
                      <a:r>
                        <a:rPr lang="en-US" sz="900">
                          <a:latin typeface="Arial"/>
                          <a:ea typeface="Times New Roman"/>
                          <a:cs typeface="Times New Roman"/>
                        </a:rPr>
                        <a:t>Seen as having little to do with academics  &amp; studying</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nSpc>
                          <a:spcPct val="115000"/>
                        </a:lnSpc>
                        <a:spcBef>
                          <a:spcPts val="0"/>
                        </a:spcBef>
                        <a:spcAft>
                          <a:spcPts val="0"/>
                        </a:spcAft>
                      </a:pPr>
                      <a:r>
                        <a:rPr lang="en-US" sz="900" b="1">
                          <a:latin typeface="Arial"/>
                          <a:ea typeface="Times New Roman"/>
                          <a:cs typeface="Times New Roman"/>
                        </a:rPr>
                        <a:t>Yes </a:t>
                      </a:r>
                      <a:r>
                        <a:rPr lang="en-US" sz="900">
                          <a:latin typeface="Arial"/>
                          <a:ea typeface="Times New Roman"/>
                          <a:cs typeface="Times New Roman"/>
                        </a:rPr>
                        <a:t>Gives sub-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stance/ authen-</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ticity to purpose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of academics</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925">
                <a:tc>
                  <a:txBody>
                    <a:bodyPr/>
                    <a:lstStyle/>
                    <a:p>
                      <a:pPr marL="0" marR="0" algn="ctr">
                        <a:lnSpc>
                          <a:spcPct val="115000"/>
                        </a:lnSpc>
                        <a:spcBef>
                          <a:spcPts val="0"/>
                        </a:spcBef>
                        <a:spcAft>
                          <a:spcPts val="0"/>
                        </a:spcAft>
                      </a:pPr>
                      <a:r>
                        <a:rPr lang="en-US" sz="900" b="1">
                          <a:latin typeface="Arial"/>
                          <a:ea typeface="Times New Roman"/>
                          <a:cs typeface="Times New Roman"/>
                        </a:rPr>
                        <a:t>Personal Style/Uniqueness</a:t>
                      </a:r>
                      <a:r>
                        <a:rPr lang="en-US" sz="900">
                          <a:latin typeface="Arial"/>
                          <a:ea typeface="Times New Roman"/>
                          <a:cs typeface="Times New Roman"/>
                        </a:rPr>
                        <a:t> refers to the cultivation of a unique or distinctive personality or essence &amp; putting one's own brand on an activity. It implies approaching life as if it were an artistic endeavor.</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nSpc>
                          <a:spcPct val="115000"/>
                        </a:lnSpc>
                        <a:spcBef>
                          <a:spcPts val="0"/>
                        </a:spcBef>
                        <a:spcAft>
                          <a:spcPts val="0"/>
                        </a:spcAft>
                      </a:pPr>
                      <a:r>
                        <a:rPr lang="en-US" sz="900" b="1">
                          <a:latin typeface="Arial"/>
                          <a:ea typeface="Times New Roman"/>
                          <a:cs typeface="Times New Roman"/>
                        </a:rPr>
                        <a:t>No </a:t>
                      </a:r>
                      <a:r>
                        <a:rPr lang="en-US" sz="900">
                          <a:latin typeface="Arial"/>
                          <a:ea typeface="Times New Roman"/>
                          <a:cs typeface="Times New Roman"/>
                        </a:rPr>
                        <a:t>Seen as having little to do with academics  &amp; studying</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nSpc>
                          <a:spcPct val="115000"/>
                        </a:lnSpc>
                        <a:spcBef>
                          <a:spcPts val="0"/>
                        </a:spcBef>
                        <a:spcAft>
                          <a:spcPts val="0"/>
                        </a:spcAft>
                      </a:pPr>
                      <a:r>
                        <a:rPr lang="en-US" sz="900" b="1">
                          <a:latin typeface="Arial"/>
                          <a:ea typeface="Times New Roman"/>
                          <a:cs typeface="Times New Roman"/>
                        </a:rPr>
                        <a:t>Yes </a:t>
                      </a:r>
                      <a:r>
                        <a:rPr lang="en-US" sz="900">
                          <a:latin typeface="Arial"/>
                          <a:ea typeface="Times New Roman"/>
                          <a:cs typeface="Times New Roman"/>
                        </a:rPr>
                        <a:t>Drives the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depth/breadth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of both rigor &amp;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vigor</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925">
                <a:tc>
                  <a:txBody>
                    <a:bodyPr/>
                    <a:lstStyle/>
                    <a:p>
                      <a:pPr marL="0" marR="0" algn="ctr">
                        <a:lnSpc>
                          <a:spcPct val="115000"/>
                        </a:lnSpc>
                        <a:spcBef>
                          <a:spcPts val="0"/>
                        </a:spcBef>
                        <a:spcAft>
                          <a:spcPts val="0"/>
                        </a:spcAft>
                      </a:pPr>
                      <a:r>
                        <a:rPr lang="en-US" sz="900" b="1" dirty="0">
                          <a:latin typeface="Arial"/>
                          <a:ea typeface="Times New Roman"/>
                          <a:cs typeface="Times New Roman"/>
                        </a:rPr>
                        <a:t>Emotional Vitality</a:t>
                      </a:r>
                      <a:r>
                        <a:rPr lang="en-US" sz="900" dirty="0">
                          <a:latin typeface="Arial"/>
                          <a:ea typeface="Times New Roman"/>
                          <a:cs typeface="Times New Roman"/>
                        </a:rPr>
                        <a:t> expresses a sense of aliveness, animation, &amp; openness conveyed in language, oral literature, song, dance, body language, folk poetry, &amp; expressive thought.</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Arial"/>
                          <a:ea typeface="Times New Roman"/>
                          <a:cs typeface="Times New Roman"/>
                        </a:rPr>
                        <a:t> No </a:t>
                      </a:r>
                      <a:r>
                        <a:rPr lang="en-US" sz="900">
                          <a:latin typeface="Arial"/>
                          <a:ea typeface="Times New Roman"/>
                          <a:cs typeface="Times New Roman"/>
                        </a:rPr>
                        <a:t>Seen as having little to do with academics  &amp; studying</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nSpc>
                          <a:spcPct val="115000"/>
                        </a:lnSpc>
                        <a:spcBef>
                          <a:spcPts val="0"/>
                        </a:spcBef>
                        <a:spcAft>
                          <a:spcPts val="0"/>
                        </a:spcAft>
                      </a:pPr>
                      <a:r>
                        <a:rPr lang="en-US" sz="900" b="1">
                          <a:latin typeface="Arial"/>
                          <a:ea typeface="Times New Roman"/>
                          <a:cs typeface="Times New Roman"/>
                        </a:rPr>
                        <a:t>Yes </a:t>
                      </a:r>
                      <a:r>
                        <a:rPr lang="en-US" sz="900">
                          <a:latin typeface="Arial"/>
                          <a:ea typeface="Times New Roman"/>
                          <a:cs typeface="Times New Roman"/>
                        </a:rPr>
                        <a:t>Matches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perfectly with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essences of </a:t>
                      </a:r>
                      <a:endParaRPr lang="en-US" sz="900">
                        <a:latin typeface="Calibri"/>
                        <a:ea typeface="Times New Roman"/>
                        <a:cs typeface="Times New Roman"/>
                      </a:endParaRPr>
                    </a:p>
                    <a:p>
                      <a:pPr marL="0" marR="0" indent="68580">
                        <a:lnSpc>
                          <a:spcPct val="115000"/>
                        </a:lnSpc>
                        <a:spcBef>
                          <a:spcPts val="0"/>
                        </a:spcBef>
                        <a:spcAft>
                          <a:spcPts val="0"/>
                        </a:spcAft>
                      </a:pPr>
                      <a:r>
                        <a:rPr lang="en-US" sz="900">
                          <a:latin typeface="Arial"/>
                          <a:ea typeface="Times New Roman"/>
                          <a:cs typeface="Times New Roman"/>
                        </a:rPr>
                        <a:t>vigor</a:t>
                      </a:r>
                      <a:endParaRPr lang="en-US" sz="90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870">
                <a:tc>
                  <a:txBody>
                    <a:bodyPr/>
                    <a:lstStyle/>
                    <a:p>
                      <a:pPr marL="0" marR="0" algn="ctr">
                        <a:lnSpc>
                          <a:spcPct val="115000"/>
                        </a:lnSpc>
                        <a:spcBef>
                          <a:spcPts val="0"/>
                        </a:spcBef>
                        <a:spcAft>
                          <a:spcPts val="0"/>
                        </a:spcAft>
                      </a:pPr>
                      <a:r>
                        <a:rPr lang="en-US" sz="900" b="1" dirty="0">
                          <a:latin typeface="Arial"/>
                          <a:ea typeface="Times New Roman"/>
                          <a:cs typeface="Times New Roman"/>
                        </a:rPr>
                        <a:t>Musicality/Rhythm</a:t>
                      </a:r>
                      <a:r>
                        <a:rPr lang="en-US" sz="900" dirty="0">
                          <a:latin typeface="Arial"/>
                          <a:ea typeface="Times New Roman"/>
                          <a:cs typeface="Times New Roman"/>
                        </a:rPr>
                        <a:t> demonstrates the connectedness of movement, music, dance, percussiveness, &amp; rhythm, personified through the musical beat. Also implied is a rhythmic orientation toward life. Rhythm, the fundamental principle of human behavior, reigns as the basic ingredient of African American expressiveness.</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Arial"/>
                          <a:ea typeface="Times New Roman"/>
                          <a:cs typeface="Times New Roman"/>
                        </a:rPr>
                        <a:t>No </a:t>
                      </a:r>
                      <a:r>
                        <a:rPr lang="en-US" sz="900" dirty="0">
                          <a:latin typeface="Arial"/>
                          <a:ea typeface="Times New Roman"/>
                          <a:cs typeface="Times New Roman"/>
                        </a:rPr>
                        <a:t>Musicality/</a:t>
                      </a:r>
                      <a:endParaRPr lang="en-US" sz="900" dirty="0">
                        <a:latin typeface="Calibri"/>
                        <a:ea typeface="Times New Roman"/>
                        <a:cs typeface="Times New Roman"/>
                      </a:endParaRPr>
                    </a:p>
                    <a:p>
                      <a:pPr marL="0" marR="0">
                        <a:lnSpc>
                          <a:spcPct val="115000"/>
                        </a:lnSpc>
                        <a:spcBef>
                          <a:spcPts val="0"/>
                        </a:spcBef>
                        <a:spcAft>
                          <a:spcPts val="0"/>
                        </a:spcAft>
                      </a:pPr>
                      <a:r>
                        <a:rPr lang="en-US" sz="900" dirty="0">
                          <a:latin typeface="Arial"/>
                          <a:ea typeface="Times New Roman"/>
                          <a:cs typeface="Times New Roman"/>
                        </a:rPr>
                        <a:t>rhythm seen as having little to do with </a:t>
                      </a:r>
                      <a:r>
                        <a:rPr lang="en-US" sz="900" dirty="0" smtClean="0">
                          <a:latin typeface="Arial"/>
                          <a:ea typeface="Times New Roman"/>
                          <a:cs typeface="Times New Roman"/>
                        </a:rPr>
                        <a:t>academics &amp; /studying </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Arial"/>
                          <a:ea typeface="Times New Roman"/>
                          <a:cs typeface="Times New Roman"/>
                        </a:rPr>
                        <a:t>Yes </a:t>
                      </a:r>
                      <a:r>
                        <a:rPr lang="en-US" sz="900" dirty="0">
                          <a:latin typeface="Arial"/>
                          <a:ea typeface="Times New Roman"/>
                          <a:cs typeface="Times New Roman"/>
                        </a:rPr>
                        <a:t>Musicality/</a:t>
                      </a:r>
                      <a:endParaRPr lang="en-US" sz="900" dirty="0">
                        <a:latin typeface="Calibri"/>
                        <a:ea typeface="Times New Roman"/>
                        <a:cs typeface="Times New Roman"/>
                      </a:endParaRPr>
                    </a:p>
                    <a:p>
                      <a:pPr marL="0" marR="0" indent="68580">
                        <a:lnSpc>
                          <a:spcPct val="115000"/>
                        </a:lnSpc>
                        <a:spcBef>
                          <a:spcPts val="0"/>
                        </a:spcBef>
                        <a:spcAft>
                          <a:spcPts val="0"/>
                        </a:spcAft>
                      </a:pPr>
                      <a:r>
                        <a:rPr lang="en-US" sz="900" dirty="0">
                          <a:latin typeface="Arial"/>
                          <a:ea typeface="Times New Roman"/>
                          <a:cs typeface="Times New Roman"/>
                        </a:rPr>
                        <a:t>rhythm adds to  </a:t>
                      </a:r>
                      <a:endParaRPr lang="en-US" sz="900" dirty="0">
                        <a:latin typeface="Calibri"/>
                        <a:ea typeface="Times New Roman"/>
                        <a:cs typeface="Times New Roman"/>
                      </a:endParaRPr>
                    </a:p>
                    <a:p>
                      <a:pPr marL="0" marR="0" indent="68580">
                        <a:lnSpc>
                          <a:spcPct val="115000"/>
                        </a:lnSpc>
                        <a:spcBef>
                          <a:spcPts val="0"/>
                        </a:spcBef>
                        <a:spcAft>
                          <a:spcPts val="0"/>
                        </a:spcAft>
                      </a:pPr>
                      <a:r>
                        <a:rPr lang="en-US" sz="900" dirty="0">
                          <a:latin typeface="Arial"/>
                          <a:ea typeface="Times New Roman"/>
                          <a:cs typeface="Times New Roman"/>
                        </a:rPr>
                        <a:t>spirit/climate of  </a:t>
                      </a:r>
                      <a:endParaRPr lang="en-US" sz="900" dirty="0">
                        <a:latin typeface="Calibri"/>
                        <a:ea typeface="Times New Roman"/>
                        <a:cs typeface="Times New Roman"/>
                      </a:endParaRPr>
                    </a:p>
                    <a:p>
                      <a:pPr marL="0" marR="0" indent="68580">
                        <a:lnSpc>
                          <a:spcPct val="115000"/>
                        </a:lnSpc>
                        <a:spcBef>
                          <a:spcPts val="0"/>
                        </a:spcBef>
                        <a:spcAft>
                          <a:spcPts val="0"/>
                        </a:spcAft>
                      </a:pPr>
                      <a:r>
                        <a:rPr lang="en-US" sz="900" dirty="0">
                          <a:latin typeface="Arial"/>
                          <a:ea typeface="Times New Roman"/>
                          <a:cs typeface="Times New Roman"/>
                        </a:rPr>
                        <a:t>academic study</a:t>
                      </a:r>
                      <a:endParaRPr lang="en-US" sz="900" dirty="0">
                        <a:latin typeface="Calibri"/>
                        <a:ea typeface="Times New Roman"/>
                        <a:cs typeface="Times New Roman"/>
                      </a:endParaRPr>
                    </a:p>
                    <a:p>
                      <a:pPr marL="0" marR="0" indent="68580">
                        <a:lnSpc>
                          <a:spcPct val="115000"/>
                        </a:lnSpc>
                        <a:spcBef>
                          <a:spcPts val="0"/>
                        </a:spcBef>
                        <a:spcAft>
                          <a:spcPts val="0"/>
                        </a:spcAft>
                      </a:pPr>
                      <a:r>
                        <a:rPr lang="en-US" sz="900" dirty="0">
                          <a:latin typeface="Arial"/>
                          <a:ea typeface="Times New Roman"/>
                          <a:cs typeface="Times New Roman"/>
                        </a:rPr>
                        <a:t>in classroom</a:t>
                      </a:r>
                      <a:endParaRPr lang="en-US" sz="900" dirty="0">
                        <a:latin typeface="Calibri"/>
                        <a:ea typeface="Times New Roman"/>
                        <a:cs typeface="Times New Roman"/>
                      </a:endParaRPr>
                    </a:p>
                  </a:txBody>
                  <a:tcPr marL="29504" marR="2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a:bodyPr>
          <a:lstStyle/>
          <a:p>
            <a:r>
              <a:rPr lang="en-US" sz="3200" dirty="0" smtClean="0">
                <a:latin typeface="Arial" pitchFamily="34" charset="0"/>
                <a:cs typeface="Arial" pitchFamily="34" charset="0"/>
              </a:rPr>
              <a:t>Discipline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228600" y="1066800"/>
            <a:ext cx="8686800" cy="5059363"/>
          </a:xfrm>
        </p:spPr>
        <p:txBody>
          <a:bodyPr>
            <a:normAutofit/>
          </a:bodyPr>
          <a:lstStyle/>
          <a:p>
            <a:pPr>
              <a:buNone/>
            </a:pPr>
            <a:endParaRPr lang="en-US" sz="4400" dirty="0" smtClean="0">
              <a:latin typeface="Arial" pitchFamily="34" charset="0"/>
              <a:cs typeface="Arial" pitchFamily="34" charset="0"/>
            </a:endParaRPr>
          </a:p>
          <a:p>
            <a:pPr>
              <a:buNone/>
            </a:pPr>
            <a:r>
              <a:rPr lang="en-US" sz="2400" dirty="0" smtClean="0">
                <a:latin typeface="Arial" pitchFamily="34" charset="0"/>
                <a:cs typeface="Arial" pitchFamily="34" charset="0"/>
              </a:rPr>
              <a:t>“Discipline is a bad word in our culture. People associate it with rewards or punishments, having to do what they're told. But discipline is quite a lovely word. It comes from the same root as disciple, and it means seeing yourself through the eyes of the teacher who loves you, who sees your promise.   It’s a loving response to a teacher to do what it takes to reach that potential. </a:t>
            </a:r>
            <a:r>
              <a:rPr lang="en-US" sz="2400" i="1" dirty="0" smtClean="0">
                <a:latin typeface="Arial" pitchFamily="34" charset="0"/>
                <a:cs typeface="Arial" pitchFamily="34" charset="0"/>
              </a:rPr>
              <a:t> The onus is on the adult to be such as to inspire the student to be a disciple</a:t>
            </a:r>
            <a:r>
              <a:rPr lang="en-US" sz="2400" dirty="0" smtClean="0">
                <a:latin typeface="Arial" pitchFamily="34" charset="0"/>
                <a:cs typeface="Arial" pitchFamily="34" charset="0"/>
              </a:rPr>
              <a:t>.”   </a:t>
            </a:r>
          </a:p>
          <a:p>
            <a:pPr>
              <a:buNone/>
            </a:pPr>
            <a:r>
              <a:rPr lang="en-US" sz="2000" dirty="0" smtClean="0">
                <a:latin typeface="Arial" pitchFamily="34" charset="0"/>
                <a:cs typeface="Arial" pitchFamily="34" charset="0"/>
              </a:rPr>
              <a:t>   </a:t>
            </a:r>
            <a:r>
              <a:rPr lang="en-US" sz="1600" dirty="0" smtClean="0">
                <a:latin typeface="Arial" pitchFamily="34" charset="0"/>
                <a:cs typeface="Arial" pitchFamily="34" charset="0"/>
              </a:rPr>
              <a:t>-- Marian Woodman </a:t>
            </a:r>
            <a:r>
              <a:rPr lang="en-US" sz="1600" dirty="0" smtClean="0">
                <a:latin typeface="Arial" pitchFamily="34" charset="0"/>
                <a:cs typeface="Arial" pitchFamily="34" charset="0"/>
                <a:hlinkClick r:id="rId2"/>
              </a:rPr>
              <a:t>https://www.powerquotations.com/quote/discipline-is-a-bad-word</a:t>
            </a:r>
            <a:endParaRPr lang="en-US" sz="2000" dirty="0" smtClean="0">
              <a:latin typeface="Arial" pitchFamily="34" charset="0"/>
              <a:cs typeface="Arial" pitchFamily="34" charset="0"/>
            </a:endParaRPr>
          </a:p>
          <a:p>
            <a:endParaRPr lang="en-US" sz="2000" dirty="0" smtClean="0">
              <a:latin typeface="Arial" pitchFamily="34" charset="0"/>
              <a:cs typeface="Arial" pitchFamily="34" charset="0"/>
            </a:endParaRPr>
          </a:p>
          <a:p>
            <a:pPr>
              <a:buNone/>
            </a:pPr>
            <a:endParaRPr lang="en-US"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457200"/>
          </a:xfrm>
        </p:spPr>
        <p:txBody>
          <a:bodyPr>
            <a:normAutofit fontScale="90000"/>
          </a:bodyPr>
          <a:lstStyle/>
          <a:p>
            <a:r>
              <a:rPr lang="en-US" sz="2400" b="1" dirty="0" smtClean="0"/>
              <a:t> </a:t>
            </a:r>
            <a:r>
              <a:rPr lang="en-US" sz="2400" b="1" dirty="0" smtClean="0">
                <a:latin typeface="Arial" pitchFamily="34" charset="0"/>
                <a:cs typeface="Arial" pitchFamily="34" charset="0"/>
              </a:rPr>
              <a:t>Re-examining resistance as oppositional behavior</a:t>
            </a:r>
            <a:r>
              <a:rPr lang="en-US" sz="1800" dirty="0" smtClean="0"/>
              <a:t/>
            </a:r>
            <a:br>
              <a:rPr lang="en-US" sz="1800" dirty="0" smtClean="0"/>
            </a:br>
            <a:endParaRPr lang="en-US" sz="1800" dirty="0"/>
          </a:p>
        </p:txBody>
      </p:sp>
      <p:sp>
        <p:nvSpPr>
          <p:cNvPr id="3" name="Content Placeholder 2"/>
          <p:cNvSpPr>
            <a:spLocks noGrp="1"/>
          </p:cNvSpPr>
          <p:nvPr>
            <p:ph idx="1"/>
          </p:nvPr>
        </p:nvSpPr>
        <p:spPr>
          <a:xfrm>
            <a:off x="228600" y="838200"/>
            <a:ext cx="8686800" cy="5867400"/>
          </a:xfrm>
        </p:spPr>
        <p:txBody>
          <a:bodyPr>
            <a:noAutofit/>
          </a:bodyPr>
          <a:lstStyle/>
          <a:p>
            <a:pPr>
              <a:buNone/>
            </a:pPr>
            <a:r>
              <a:rPr lang="en-US" sz="1200" i="1" dirty="0" smtClean="0">
                <a:latin typeface="Arial" pitchFamily="34" charset="0"/>
                <a:cs typeface="Arial" pitchFamily="34" charset="0"/>
              </a:rPr>
              <a:t> </a:t>
            </a:r>
            <a:r>
              <a:rPr lang="en-US" sz="1800" dirty="0" smtClean="0">
                <a:latin typeface="Arial" pitchFamily="34" charset="0"/>
                <a:cs typeface="Arial" pitchFamily="34" charset="0"/>
              </a:rPr>
              <a:t>We can’t be against all resistance by Black students to school: We have to be for opposition that’s transformational</a:t>
            </a:r>
          </a:p>
          <a:p>
            <a:pPr>
              <a:buNone/>
            </a:pPr>
            <a:endParaRPr lang="en-US" sz="1000" dirty="0" smtClean="0">
              <a:latin typeface="Arial" pitchFamily="34" charset="0"/>
              <a:cs typeface="Arial" pitchFamily="34" charset="0"/>
            </a:endParaRPr>
          </a:p>
          <a:p>
            <a:pPr>
              <a:buNone/>
            </a:pPr>
            <a:r>
              <a:rPr lang="en-US" sz="1800" dirty="0" smtClean="0">
                <a:latin typeface="Arial" pitchFamily="34" charset="0"/>
                <a:cs typeface="Arial" pitchFamily="34" charset="0"/>
              </a:rPr>
              <a:t>Research shows Blacks as disadvantaged by branding getting good grades as “acting white.” This label leads students to resist/oppose schooling. But, are we to view all oppositional behavior as “bad” or can it actually be transformative?</a:t>
            </a:r>
          </a:p>
          <a:p>
            <a:pPr>
              <a:buNone/>
            </a:pPr>
            <a:endParaRPr lang="en-US" sz="1000" dirty="0" smtClean="0">
              <a:latin typeface="Arial" pitchFamily="34" charset="0"/>
              <a:cs typeface="Arial" pitchFamily="34" charset="0"/>
            </a:endParaRPr>
          </a:p>
          <a:p>
            <a:pPr>
              <a:buNone/>
            </a:pPr>
            <a:r>
              <a:rPr lang="en-US" sz="1800" dirty="0" smtClean="0">
                <a:latin typeface="Arial" pitchFamily="34" charset="0"/>
                <a:cs typeface="Arial" pitchFamily="34" charset="0"/>
              </a:rPr>
              <a:t>Prof. A.A. </a:t>
            </a:r>
            <a:r>
              <a:rPr lang="en-US" sz="1800" dirty="0" err="1" smtClean="0">
                <a:latin typeface="Arial" pitchFamily="34" charset="0"/>
                <a:cs typeface="Arial" pitchFamily="34" charset="0"/>
              </a:rPr>
              <a:t>Akom</a:t>
            </a:r>
            <a:r>
              <a:rPr lang="en-US" sz="1800" dirty="0" smtClean="0">
                <a:latin typeface="Arial" pitchFamily="34" charset="0"/>
                <a:cs typeface="Arial" pitchFamily="34" charset="0"/>
              </a:rPr>
              <a:t> notes Black urban students will adopt a mainstream studious orientation to school if the orientation is developed through a Black achievement ideology based on critical thinking.</a:t>
            </a:r>
          </a:p>
          <a:p>
            <a:pPr>
              <a:buNone/>
            </a:pPr>
            <a:endParaRPr lang="en-US" sz="1000" dirty="0" smtClean="0">
              <a:latin typeface="Arial" pitchFamily="34" charset="0"/>
              <a:cs typeface="Arial" pitchFamily="34" charset="0"/>
            </a:endParaRPr>
          </a:p>
          <a:p>
            <a:pPr>
              <a:buNone/>
            </a:pPr>
            <a:r>
              <a:rPr lang="en-US" sz="1800" dirty="0" err="1" smtClean="0">
                <a:latin typeface="Arial" pitchFamily="34" charset="0"/>
                <a:cs typeface="Arial" pitchFamily="34" charset="0"/>
              </a:rPr>
              <a:t>Akom</a:t>
            </a:r>
            <a:r>
              <a:rPr lang="en-US" sz="1800" dirty="0" smtClean="0">
                <a:latin typeface="Arial" pitchFamily="34" charset="0"/>
                <a:cs typeface="Arial" pitchFamily="34" charset="0"/>
              </a:rPr>
              <a:t> reveals how the academic lives of Black students are influenced by a schooling ethos  rooted in racial and class distinctions and thus how the concept of “</a:t>
            </a:r>
            <a:r>
              <a:rPr lang="en-US" sz="1800" dirty="0" err="1" smtClean="0">
                <a:latin typeface="Arial" pitchFamily="34" charset="0"/>
                <a:cs typeface="Arial" pitchFamily="34" charset="0"/>
              </a:rPr>
              <a:t>oppositionality</a:t>
            </a:r>
            <a:r>
              <a:rPr lang="en-US" sz="1800" dirty="0" smtClean="0">
                <a:latin typeface="Arial" pitchFamily="34" charset="0"/>
                <a:cs typeface="Arial" pitchFamily="34" charset="0"/>
              </a:rPr>
              <a:t>” often originates in and is nurtured by schools themselves.</a:t>
            </a:r>
          </a:p>
          <a:p>
            <a:pPr>
              <a:buNone/>
            </a:pPr>
            <a:endParaRPr lang="en-US" sz="1000" dirty="0" smtClean="0">
              <a:latin typeface="Arial" pitchFamily="34" charset="0"/>
              <a:cs typeface="Arial" pitchFamily="34" charset="0"/>
            </a:endParaRPr>
          </a:p>
          <a:p>
            <a:pPr>
              <a:buNone/>
            </a:pPr>
            <a:r>
              <a:rPr lang="en-US" sz="1800" dirty="0" err="1" smtClean="0">
                <a:latin typeface="Arial" pitchFamily="34" charset="0"/>
                <a:cs typeface="Arial" pitchFamily="34" charset="0"/>
              </a:rPr>
              <a:t>Akom</a:t>
            </a:r>
            <a:r>
              <a:rPr lang="en-US" sz="1800" dirty="0" smtClean="0">
                <a:latin typeface="Arial" pitchFamily="34" charset="0"/>
                <a:cs typeface="Arial" pitchFamily="34" charset="0"/>
              </a:rPr>
              <a:t> does not suggest special treatment--supporting the idea that Black students can be academically successful without being conformists and without rejecting their race-ethnicity. </a:t>
            </a:r>
          </a:p>
          <a:p>
            <a:pPr>
              <a:buNone/>
            </a:pPr>
            <a:endParaRPr lang="en-US" sz="1100" dirty="0" smtClean="0">
              <a:latin typeface="Arial" pitchFamily="34" charset="0"/>
              <a:cs typeface="Arial" pitchFamily="34" charset="0"/>
            </a:endParaRPr>
          </a:p>
          <a:p>
            <a:pPr>
              <a:buNone/>
            </a:pPr>
            <a:r>
              <a:rPr lang="en-US" sz="1800" u="sng" dirty="0" smtClean="0">
                <a:latin typeface="Arial" pitchFamily="34" charset="0"/>
                <a:cs typeface="Arial" pitchFamily="34" charset="0"/>
                <a:hlinkClick r:id="rId2"/>
              </a:rPr>
              <a:t>http://docplayer.net/8777780-Reexamining-resistance-as-oppositional-behavior-the-nationof-islam-and-the-creation-of-a-black-achievement-ideology-a-a-akom.htm</a:t>
            </a:r>
            <a:endParaRPr lang="en-US" sz="18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sz="3200" dirty="0" smtClean="0">
                <a:latin typeface="Arial" pitchFamily="34" charset="0"/>
                <a:cs typeface="Arial" pitchFamily="34" charset="0"/>
              </a:rPr>
              <a:t>Education for liberation: Why would students act up in a school that’s trying to liberate them?</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371600"/>
            <a:ext cx="8229600" cy="5257800"/>
          </a:xfrm>
        </p:spPr>
        <p:txBody>
          <a:bodyPr>
            <a:normAutofit fontScale="55000" lnSpcReduction="20000"/>
          </a:bodyPr>
          <a:lstStyle/>
          <a:p>
            <a:pPr>
              <a:buNone/>
            </a:pPr>
            <a:endParaRPr lang="en-US" sz="1900" dirty="0" smtClean="0">
              <a:latin typeface="Arial" pitchFamily="34" charset="0"/>
              <a:cs typeface="Arial" pitchFamily="34" charset="0"/>
            </a:endParaRPr>
          </a:p>
          <a:p>
            <a:pPr>
              <a:buNone/>
            </a:pPr>
            <a:r>
              <a:rPr lang="en-US" sz="2600" dirty="0" smtClean="0">
                <a:latin typeface="Arial" pitchFamily="34" charset="0"/>
                <a:cs typeface="Arial" pitchFamily="34" charset="0"/>
              </a:rPr>
              <a:t>“</a:t>
            </a:r>
            <a:r>
              <a:rPr lang="en-US" sz="2900" dirty="0" smtClean="0">
                <a:latin typeface="Arial" pitchFamily="34" charset="0"/>
                <a:cs typeface="Arial" pitchFamily="34" charset="0"/>
              </a:rPr>
              <a:t>Education is never neutral, it either colonizes or liberates. Education either functions as an instrument which is used to facilitate integration of the younger generation into the logic of the present system and bring about conformity or it becomes the practice of freedom, the means by which [we] deal critically and creatively with reality and discover how to participate in the transformation of their world.”   -- </a:t>
            </a:r>
            <a:r>
              <a:rPr lang="en-US" sz="2200" dirty="0" smtClean="0">
                <a:latin typeface="Arial" pitchFamily="34" charset="0"/>
                <a:cs typeface="Arial" pitchFamily="34" charset="0"/>
              </a:rPr>
              <a:t>Paulo </a:t>
            </a:r>
            <a:r>
              <a:rPr lang="en-US" sz="2200" dirty="0" err="1" smtClean="0">
                <a:latin typeface="Arial" pitchFamily="34" charset="0"/>
                <a:cs typeface="Arial" pitchFamily="34" charset="0"/>
              </a:rPr>
              <a:t>Friere</a:t>
            </a:r>
            <a:r>
              <a:rPr lang="en-US" sz="2200" dirty="0" smtClean="0">
                <a:latin typeface="Arial" pitchFamily="34" charset="0"/>
                <a:cs typeface="Arial" pitchFamily="34" charset="0"/>
              </a:rPr>
              <a:t>	                                            </a:t>
            </a:r>
            <a:endParaRPr lang="en-US" sz="2900" dirty="0" smtClean="0">
              <a:latin typeface="Arial" pitchFamily="34" charset="0"/>
              <a:cs typeface="Arial" pitchFamily="34" charset="0"/>
            </a:endParaRPr>
          </a:p>
          <a:p>
            <a:pPr>
              <a:buNone/>
            </a:pPr>
            <a:endParaRPr lang="en-US" sz="2900" dirty="0" smtClean="0">
              <a:latin typeface="Arial" pitchFamily="34" charset="0"/>
              <a:cs typeface="Arial" pitchFamily="34" charset="0"/>
            </a:endParaRPr>
          </a:p>
          <a:p>
            <a:pPr>
              <a:buNone/>
            </a:pPr>
            <a:r>
              <a:rPr lang="en-US" sz="2900" dirty="0" smtClean="0">
                <a:latin typeface="Arial" pitchFamily="34" charset="0"/>
                <a:cs typeface="Arial" pitchFamily="34" charset="0"/>
              </a:rPr>
              <a:t>The concept of “Education for liberation--Education as the practice of freedom” exposes the colonial-political purposes of traditional education and the neocolonial-political function of charters, both of which can reproduce social inequities and validate normalcy. </a:t>
            </a:r>
          </a:p>
          <a:p>
            <a:pPr>
              <a:buNone/>
            </a:pPr>
            <a:endParaRPr lang="en-US" sz="2900" dirty="0" smtClean="0">
              <a:latin typeface="Arial" pitchFamily="34" charset="0"/>
              <a:cs typeface="Arial" pitchFamily="34" charset="0"/>
            </a:endParaRPr>
          </a:p>
          <a:p>
            <a:pPr>
              <a:buNone/>
            </a:pPr>
            <a:r>
              <a:rPr lang="en-US" sz="2900" dirty="0" smtClean="0">
                <a:latin typeface="Arial" pitchFamily="34" charset="0"/>
                <a:cs typeface="Arial" pitchFamily="34" charset="0"/>
              </a:rPr>
              <a:t>The level of conformity required by school success gives unfair advantage to the mainstream and those cultural and racial minorities who are bamboozled into a subservient assimilation. </a:t>
            </a:r>
          </a:p>
          <a:p>
            <a:pPr>
              <a:buNone/>
            </a:pPr>
            <a:r>
              <a:rPr lang="en-US" sz="2900" dirty="0" smtClean="0">
                <a:latin typeface="Arial" pitchFamily="34" charset="0"/>
                <a:cs typeface="Arial" pitchFamily="34" charset="0"/>
              </a:rPr>
              <a:t>For those not confusing domestication, indoctrination, or colonialism with education, why would they be discipline problems in a school that’s trying to liberate them?</a:t>
            </a:r>
            <a:endParaRPr lang="en-US" sz="2600" dirty="0" smtClean="0">
              <a:latin typeface="Arial" pitchFamily="34" charset="0"/>
              <a:cs typeface="Arial" pitchFamily="34" charset="0"/>
            </a:endParaRPr>
          </a:p>
          <a:p>
            <a:pPr>
              <a:buNone/>
            </a:pPr>
            <a:endParaRPr lang="en-US" sz="2200" dirty="0" smtClean="0">
              <a:latin typeface="Arial" pitchFamily="34" charset="0"/>
              <a:cs typeface="Arial" pitchFamily="34" charset="0"/>
            </a:endParaRPr>
          </a:p>
          <a:p>
            <a:pPr>
              <a:buNone/>
            </a:pPr>
            <a:endParaRPr lang="en-US" sz="2200" dirty="0" smtClean="0">
              <a:latin typeface="Arial" pitchFamily="34" charset="0"/>
              <a:cs typeface="Arial" pitchFamily="34" charset="0"/>
            </a:endParaRPr>
          </a:p>
          <a:p>
            <a:pPr>
              <a:buNone/>
            </a:pPr>
            <a:r>
              <a:rPr lang="en-US" sz="2100" u="sng" dirty="0" smtClean="0">
                <a:latin typeface="Arial" pitchFamily="34" charset="0"/>
                <a:cs typeface="Arial" pitchFamily="34" charset="0"/>
                <a:hlinkClick r:id="rId2"/>
              </a:rPr>
              <a:t>https://www.researchgate.net/publication/317098285_What_is_a_high_quality_education_for_urban_students_Education_for_Liberation_Education_as_the_practice_of_freedom</a:t>
            </a:r>
            <a:r>
              <a:rPr lang="en-US" sz="2100" u="sng" dirty="0" smtClean="0">
                <a:latin typeface="Arial" pitchFamily="34" charset="0"/>
                <a:cs typeface="Arial" pitchFamily="34" charset="0"/>
              </a:rPr>
              <a:t> </a:t>
            </a:r>
            <a:endParaRPr lang="en-US" sz="2100" dirty="0" smtClean="0">
              <a:latin typeface="Arial" pitchFamily="34" charset="0"/>
              <a:cs typeface="Arial" pitchFamily="34" charset="0"/>
            </a:endParaRPr>
          </a:p>
          <a:p>
            <a:pPr>
              <a:buNone/>
            </a:pPr>
            <a:endParaRPr lang="en-US" sz="2100" dirty="0" smtClean="0">
              <a:latin typeface="Arial" pitchFamily="34" charset="0"/>
              <a:cs typeface="Arial" pitchFamily="34" charset="0"/>
            </a:endParaRPr>
          </a:p>
          <a:p>
            <a:pPr>
              <a:buNone/>
            </a:pPr>
            <a:r>
              <a:rPr lang="en-US" sz="2100" dirty="0" smtClean="0">
                <a:latin typeface="Arial" pitchFamily="34" charset="0"/>
                <a:cs typeface="Arial" pitchFamily="34" charset="0"/>
              </a:rPr>
              <a:t>Starting July, 2017, “What is a quality education for urban students?” currently has 482 reads from 41 different countries including the US   Review:  </a:t>
            </a:r>
            <a:r>
              <a:rPr lang="en-US" sz="2100" u="sng" dirty="0" smtClean="0">
                <a:latin typeface="Arial" pitchFamily="34" charset="0"/>
                <a:cs typeface="Arial" pitchFamily="34" charset="0"/>
                <a:hlinkClick r:id="rId3"/>
              </a:rPr>
              <a:t>http://vorcreatex.com/wp-content/uploads/2021/02/Global-Readings-Chart-What-is-a-quality-education-for-urban-students-Education-for-liberation-Education-as-the-practice-of-freedom.pdf</a:t>
            </a:r>
            <a:endParaRPr lang="en-US" sz="2100" dirty="0" smtClean="0">
              <a:latin typeface="Arial" pitchFamily="34" charset="0"/>
              <a:cs typeface="Arial" pitchFamily="34" charset="0"/>
            </a:endParaRPr>
          </a:p>
          <a:p>
            <a:pPr>
              <a:buNone/>
            </a:pPr>
            <a:r>
              <a:rPr lang="en-US" sz="2200" dirty="0" smtClean="0"/>
              <a:t> </a:t>
            </a:r>
          </a:p>
          <a:p>
            <a:pPr>
              <a:buNone/>
            </a:pPr>
            <a:endParaRPr lang="en-US"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81000"/>
            <a:ext cx="8686800" cy="2895600"/>
          </a:xfrm>
        </p:spPr>
        <p:txBody>
          <a:bodyPr>
            <a:normAutofit fontScale="90000"/>
          </a:bodyPr>
          <a:lstStyle/>
          <a:p>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4000" dirty="0" smtClean="0"/>
              <a:t/>
            </a:r>
            <a:br>
              <a:rPr lang="en-US" sz="4000" dirty="0" smtClean="0"/>
            </a:br>
            <a:r>
              <a:rPr lang="en-US" sz="3600" dirty="0" smtClean="0">
                <a:latin typeface="Arial" pitchFamily="34" charset="0"/>
                <a:cs typeface="Arial" pitchFamily="34" charset="0"/>
              </a:rPr>
              <a:t>Advancing the PBIS Concept</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2200" dirty="0" smtClean="0">
                <a:latin typeface="Arial" pitchFamily="34" charset="0"/>
                <a:cs typeface="Arial" pitchFamily="34" charset="0"/>
              </a:rPr>
              <a:t> </a:t>
            </a:r>
            <a:br>
              <a:rPr lang="en-US" sz="2200" dirty="0" smtClean="0">
                <a:latin typeface="Arial" pitchFamily="34" charset="0"/>
                <a:cs typeface="Arial" pitchFamily="34" charset="0"/>
              </a:rPr>
            </a:br>
            <a:r>
              <a:rPr lang="en-US" sz="2200" dirty="0" smtClean="0">
                <a:latin typeface="Arial" pitchFamily="34" charset="0"/>
                <a:cs typeface="Arial" pitchFamily="34" charset="0"/>
              </a:rPr>
              <a:t>Democracy and school/classroom discipline: </a:t>
            </a:r>
            <a:br>
              <a:rPr lang="en-US" sz="2200" dirty="0" smtClean="0">
                <a:latin typeface="Arial" pitchFamily="34" charset="0"/>
                <a:cs typeface="Arial" pitchFamily="34" charset="0"/>
              </a:rPr>
            </a:br>
            <a:r>
              <a:rPr lang="en-US" sz="2200" dirty="0" smtClean="0">
                <a:latin typeface="Arial" pitchFamily="34" charset="0"/>
                <a:cs typeface="Arial" pitchFamily="34" charset="0"/>
              </a:rPr>
              <a:t>Moving from behavioral models to cognitive model</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t>
            </a:r>
            <a:br>
              <a:rPr lang="en-US" sz="1800" dirty="0" smtClean="0">
                <a:latin typeface="Arial" pitchFamily="34" charset="0"/>
                <a:cs typeface="Arial" pitchFamily="34" charset="0"/>
              </a:rPr>
            </a:br>
            <a:r>
              <a:rPr lang="en-US" sz="2200" dirty="0" smtClean="0">
                <a:latin typeface="Arial" pitchFamily="34" charset="0"/>
                <a:cs typeface="Arial" pitchFamily="34" charset="0"/>
              </a:rPr>
              <a:t>Moral development not behavior modification: </a:t>
            </a:r>
            <a:br>
              <a:rPr lang="en-US" sz="2200" dirty="0" smtClean="0">
                <a:latin typeface="Arial" pitchFamily="34" charset="0"/>
                <a:cs typeface="Arial" pitchFamily="34" charset="0"/>
              </a:rPr>
            </a:br>
            <a:r>
              <a:rPr lang="en-US" sz="2200" dirty="0" smtClean="0">
                <a:latin typeface="Arial" pitchFamily="34" charset="0"/>
                <a:cs typeface="Arial" pitchFamily="34" charset="0"/>
              </a:rPr>
              <a:t>The influence of democracy on school discipline</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2000" i="1" dirty="0" smtClean="0">
                <a:latin typeface="Arial" pitchFamily="34" charset="0"/>
                <a:cs typeface="Arial" pitchFamily="34" charset="0"/>
              </a:rPr>
              <a:t>The challenge to educators is to not control students through external reward…, but to create that democratic [school]society in which individuals make choices for the common good of whole group.</a:t>
            </a:r>
            <a:r>
              <a:rPr lang="en-US" sz="2000" dirty="0" smtClean="0">
                <a:latin typeface="Arial" pitchFamily="34" charset="0"/>
                <a:cs typeface="Arial" pitchFamily="34" charset="0"/>
              </a:rPr>
              <a:t>    </a:t>
            </a:r>
            <a:r>
              <a:rPr lang="en-US" sz="1600" dirty="0" smtClean="0">
                <a:latin typeface="Arial" pitchFamily="34" charset="0"/>
                <a:cs typeface="Arial" pitchFamily="34" charset="0"/>
              </a:rPr>
              <a:t>-- ”Building a Democratic Learning Community” Colville-Hall, 2000</a:t>
            </a:r>
            <a:r>
              <a:rPr lang="en-US" sz="1300" i="1" dirty="0" smtClean="0">
                <a:latin typeface="Arial" pitchFamily="34" charset="0"/>
                <a:cs typeface="Arial" pitchFamily="34" charset="0"/>
              </a:rPr>
              <a:t/>
            </a:r>
            <a:br>
              <a:rPr lang="en-US" sz="1300" i="1" dirty="0" smtClean="0">
                <a:latin typeface="Arial" pitchFamily="34" charset="0"/>
                <a:cs typeface="Arial" pitchFamily="34" charset="0"/>
              </a:rPr>
            </a:br>
            <a:r>
              <a:rPr lang="en-US" sz="1300" i="1" dirty="0" smtClean="0">
                <a:latin typeface="Arial" pitchFamily="34" charset="0"/>
                <a:cs typeface="Arial" pitchFamily="34" charset="0"/>
              </a:rPr>
              <a:t/>
            </a:r>
            <a:br>
              <a:rPr lang="en-US" sz="1300" i="1" dirty="0" smtClean="0">
                <a:latin typeface="Arial" pitchFamily="34" charset="0"/>
                <a:cs typeface="Arial" pitchFamily="34" charset="0"/>
              </a:rPr>
            </a:br>
            <a:r>
              <a:rPr lang="en-US" sz="2000" b="1" dirty="0" smtClean="0">
                <a:latin typeface="Arial" pitchFamily="34" charset="0"/>
                <a:cs typeface="Arial" pitchFamily="34" charset="0"/>
              </a:rPr>
              <a:t>Empowering Positive Behavioral Interventions and Support </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Advancing students from outer directed to inner directed persons: </a:t>
            </a:r>
            <a:br>
              <a:rPr lang="en-US" sz="2000" dirty="0" smtClean="0">
                <a:latin typeface="Arial" pitchFamily="34" charset="0"/>
                <a:cs typeface="Arial" pitchFamily="34" charset="0"/>
              </a:rPr>
            </a:br>
            <a:r>
              <a:rPr lang="en-US" sz="2000" dirty="0" smtClean="0">
                <a:latin typeface="Arial" pitchFamily="34" charset="0"/>
                <a:cs typeface="Arial" pitchFamily="34" charset="0"/>
              </a:rPr>
              <a:t>Moving the locus of control from the school to within the student</a:t>
            </a:r>
            <a:r>
              <a:rPr lang="en-US" sz="2000" dirty="0" smtClean="0"/>
              <a:t/>
            </a:r>
            <a:br>
              <a:rPr lang="en-US" sz="2000" dirty="0" smtClean="0"/>
            </a:br>
            <a:r>
              <a:rPr lang="en-US" sz="2000" b="1" dirty="0" smtClean="0"/>
              <a:t> </a:t>
            </a:r>
            <a:r>
              <a:rPr lang="en-US" sz="2000" dirty="0" smtClean="0"/>
              <a:t/>
            </a:r>
            <a:br>
              <a:rPr lang="en-US" sz="2000" dirty="0" smtClean="0"/>
            </a:br>
            <a:r>
              <a:rPr lang="en-US" sz="2000" dirty="0" smtClean="0"/>
              <a:t/>
            </a:r>
            <a:br>
              <a:rPr lang="en-US" sz="2000" dirty="0" smtClean="0"/>
            </a:br>
            <a:endParaRPr lang="en-US" sz="2000" dirty="0"/>
          </a:p>
        </p:txBody>
      </p:sp>
      <p:sp>
        <p:nvSpPr>
          <p:cNvPr id="5" name="Text Placeholder 4"/>
          <p:cNvSpPr>
            <a:spLocks noGrp="1"/>
          </p:cNvSpPr>
          <p:nvPr>
            <p:ph type="body" idx="1"/>
          </p:nvPr>
        </p:nvSpPr>
        <p:spPr>
          <a:xfrm>
            <a:off x="457200" y="6934200"/>
            <a:ext cx="4040188" cy="381000"/>
          </a:xfrm>
        </p:spPr>
        <p:txBody>
          <a:bodyPr>
            <a:normAutofit fontScale="92500" lnSpcReduction="20000"/>
          </a:bodyPr>
          <a:lstStyle/>
          <a:p>
            <a:endParaRPr lang="en-US" dirty="0"/>
          </a:p>
        </p:txBody>
      </p:sp>
      <p:sp>
        <p:nvSpPr>
          <p:cNvPr id="6" name="Content Placeholder 5"/>
          <p:cNvSpPr>
            <a:spLocks noGrp="1"/>
          </p:cNvSpPr>
          <p:nvPr>
            <p:ph sz="half" idx="2"/>
          </p:nvPr>
        </p:nvSpPr>
        <p:spPr>
          <a:xfrm>
            <a:off x="1522412" y="4724400"/>
            <a:ext cx="4040188" cy="2057400"/>
          </a:xfrm>
        </p:spPr>
        <p:txBody>
          <a:bodyPr>
            <a:noAutofit/>
          </a:bodyPr>
          <a:lstStyle/>
          <a:p>
            <a:pPr>
              <a:buNone/>
            </a:pPr>
            <a:r>
              <a:rPr lang="en-US" sz="1600" b="1" dirty="0" smtClean="0">
                <a:latin typeface="Arial" pitchFamily="34" charset="0"/>
                <a:cs typeface="Arial" pitchFamily="34" charset="0"/>
              </a:rPr>
              <a:t>Current PBIS characteristics</a:t>
            </a:r>
          </a:p>
          <a:p>
            <a:pPr>
              <a:buNone/>
            </a:pPr>
            <a:r>
              <a:rPr lang="en-US" sz="1600" dirty="0" smtClean="0">
                <a:latin typeface="Arial" pitchFamily="34" charset="0"/>
                <a:cs typeface="Arial" pitchFamily="34" charset="0"/>
              </a:rPr>
              <a:t>--respect</a:t>
            </a:r>
          </a:p>
          <a:p>
            <a:pPr>
              <a:buNone/>
            </a:pPr>
            <a:r>
              <a:rPr lang="en-US" sz="1600" dirty="0" smtClean="0">
                <a:latin typeface="Arial" pitchFamily="34" charset="0"/>
                <a:cs typeface="Arial" pitchFamily="34" charset="0"/>
              </a:rPr>
              <a:t>--responsibility/reliability</a:t>
            </a:r>
          </a:p>
          <a:p>
            <a:pPr>
              <a:buNone/>
            </a:pPr>
            <a:r>
              <a:rPr lang="en-US" sz="1600" dirty="0" smtClean="0">
                <a:latin typeface="Arial" pitchFamily="34" charset="0"/>
                <a:cs typeface="Arial" pitchFamily="34" charset="0"/>
              </a:rPr>
              <a:t>--tolerance</a:t>
            </a:r>
          </a:p>
          <a:p>
            <a:pPr>
              <a:buNone/>
            </a:pPr>
            <a:r>
              <a:rPr lang="en-US" sz="1600" dirty="0" smtClean="0">
                <a:latin typeface="Arial" pitchFamily="34" charset="0"/>
                <a:cs typeface="Arial" pitchFamily="34" charset="0"/>
              </a:rPr>
              <a:t>--caring</a:t>
            </a:r>
          </a:p>
          <a:p>
            <a:pPr>
              <a:buNone/>
            </a:pPr>
            <a:r>
              <a:rPr lang="en-US" sz="1600" dirty="0" smtClean="0">
                <a:latin typeface="Arial" pitchFamily="34" charset="0"/>
                <a:cs typeface="Arial" pitchFamily="34" charset="0"/>
              </a:rPr>
              <a:t>--fairness</a:t>
            </a:r>
            <a:endParaRPr lang="en-US" sz="1600" dirty="0">
              <a:latin typeface="Arial" pitchFamily="34" charset="0"/>
              <a:cs typeface="Arial" pitchFamily="34" charset="0"/>
            </a:endParaRPr>
          </a:p>
        </p:txBody>
      </p:sp>
      <p:sp>
        <p:nvSpPr>
          <p:cNvPr id="7" name="Text Placeholder 6"/>
          <p:cNvSpPr>
            <a:spLocks noGrp="1"/>
          </p:cNvSpPr>
          <p:nvPr>
            <p:ph type="body" sz="quarter" idx="3"/>
          </p:nvPr>
        </p:nvSpPr>
        <p:spPr>
          <a:xfrm>
            <a:off x="4645025" y="6934200"/>
            <a:ext cx="4041775" cy="457200"/>
          </a:xfrm>
        </p:spPr>
        <p:txBody>
          <a:bodyPr>
            <a:normAutofit/>
          </a:bodyPr>
          <a:lstStyle/>
          <a:p>
            <a:endParaRPr lang="en-US" sz="2000" dirty="0"/>
          </a:p>
        </p:txBody>
      </p:sp>
      <p:sp>
        <p:nvSpPr>
          <p:cNvPr id="8" name="Content Placeholder 7"/>
          <p:cNvSpPr>
            <a:spLocks noGrp="1"/>
          </p:cNvSpPr>
          <p:nvPr>
            <p:ph sz="quarter" idx="4"/>
          </p:nvPr>
        </p:nvSpPr>
        <p:spPr>
          <a:xfrm>
            <a:off x="4572000" y="4724400"/>
            <a:ext cx="4041775" cy="2057400"/>
          </a:xfrm>
        </p:spPr>
        <p:txBody>
          <a:bodyPr>
            <a:noAutofit/>
          </a:bodyPr>
          <a:lstStyle/>
          <a:p>
            <a:pPr>
              <a:buNone/>
            </a:pPr>
            <a:r>
              <a:rPr lang="en-US" sz="1600" b="1" dirty="0" smtClean="0">
                <a:latin typeface="Arial" pitchFamily="34" charset="0"/>
                <a:cs typeface="Arial" pitchFamily="34" charset="0"/>
              </a:rPr>
              <a:t>Advanced PBIS characteristics</a:t>
            </a:r>
          </a:p>
          <a:p>
            <a:pPr>
              <a:buNone/>
            </a:pPr>
            <a:r>
              <a:rPr lang="en-US" sz="1600" dirty="0" smtClean="0">
                <a:latin typeface="Arial" pitchFamily="34" charset="0"/>
                <a:cs typeface="Arial" pitchFamily="34" charset="0"/>
              </a:rPr>
              <a:t>--self-determination</a:t>
            </a:r>
          </a:p>
          <a:p>
            <a:pPr>
              <a:buNone/>
            </a:pPr>
            <a:r>
              <a:rPr lang="en-US" sz="1600" dirty="0" smtClean="0">
                <a:latin typeface="Arial" pitchFamily="34" charset="0"/>
                <a:cs typeface="Arial" pitchFamily="34" charset="0"/>
              </a:rPr>
              <a:t>--sustainability</a:t>
            </a:r>
          </a:p>
          <a:p>
            <a:pPr>
              <a:buNone/>
            </a:pPr>
            <a:r>
              <a:rPr lang="en-US" sz="1600" dirty="0" smtClean="0">
                <a:latin typeface="Arial" pitchFamily="34" charset="0"/>
                <a:cs typeface="Arial" pitchFamily="34" charset="0"/>
              </a:rPr>
              <a:t>--social-economic justice</a:t>
            </a:r>
          </a:p>
          <a:p>
            <a:pPr>
              <a:buNone/>
            </a:pPr>
            <a:r>
              <a:rPr lang="en-US" sz="1600" dirty="0" smtClean="0">
                <a:latin typeface="Arial" pitchFamily="34" charset="0"/>
                <a:cs typeface="Arial" pitchFamily="34" charset="0"/>
              </a:rPr>
              <a:t>--democracy</a:t>
            </a:r>
          </a:p>
          <a:p>
            <a:pPr>
              <a:buNone/>
            </a:pPr>
            <a:r>
              <a:rPr lang="en-US" sz="1600" dirty="0" smtClean="0">
                <a:latin typeface="Arial" pitchFamily="34" charset="0"/>
                <a:cs typeface="Arial" pitchFamily="34" charset="0"/>
              </a:rPr>
              <a:t>--equity</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De-colonize the Achievement Gap</a:t>
            </a:r>
            <a:endParaRPr lang="en-US" dirty="0"/>
          </a:p>
        </p:txBody>
      </p:sp>
      <p:sp>
        <p:nvSpPr>
          <p:cNvPr id="3" name="Content Placeholder 2"/>
          <p:cNvSpPr>
            <a:spLocks noGrp="1"/>
          </p:cNvSpPr>
          <p:nvPr>
            <p:ph idx="1"/>
          </p:nvPr>
        </p:nvSpPr>
        <p:spPr>
          <a:xfrm>
            <a:off x="228600" y="914400"/>
            <a:ext cx="8686800" cy="5562600"/>
          </a:xfrm>
        </p:spPr>
        <p:txBody>
          <a:bodyPr>
            <a:noAutofit/>
          </a:bodyPr>
          <a:lstStyle/>
          <a:p>
            <a:pPr>
              <a:buNone/>
            </a:pPr>
            <a:r>
              <a:rPr lang="en-US" sz="2000" dirty="0" err="1" smtClean="0">
                <a:latin typeface="Arial" pitchFamily="34" charset="0"/>
                <a:cs typeface="Arial" pitchFamily="34" charset="0"/>
              </a:rPr>
              <a:t>Marva</a:t>
            </a:r>
            <a:r>
              <a:rPr lang="en-US" sz="2000" dirty="0" smtClean="0">
                <a:latin typeface="Arial" pitchFamily="34" charset="0"/>
                <a:cs typeface="Arial" pitchFamily="34" charset="0"/>
              </a:rPr>
              <a:t> Collins already proved Black children are teachable and able to overcome obstacles of learning via her teaching methods, which she said eliminated behavioral issues and allowed students to flourish.</a:t>
            </a:r>
          </a:p>
          <a:p>
            <a:pPr>
              <a:buNone/>
            </a:pPr>
            <a:endParaRPr lang="en-US" sz="1100" dirty="0" smtClean="0">
              <a:latin typeface="Arial" pitchFamily="34" charset="0"/>
              <a:cs typeface="Arial" pitchFamily="34" charset="0"/>
            </a:endParaRPr>
          </a:p>
          <a:p>
            <a:pPr>
              <a:buNone/>
            </a:pPr>
            <a:r>
              <a:rPr lang="en-US" sz="2000" dirty="0" smtClean="0">
                <a:latin typeface="Arial" pitchFamily="34" charset="0"/>
                <a:cs typeface="Arial" pitchFamily="34" charset="0"/>
              </a:rPr>
              <a:t>“To believe in the existence of any sort of achievement gap, some sort of racial hierarchy is actually to believe in a racist idea. The achievement gap between the races with whites and Asians at the top and blacks and Latinos at the bottom is a racist hierarchy. And this popular racist hierarchy has been constructed by our religious faith in standardized testing.”                                                        </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Ibram</a:t>
            </a:r>
            <a:r>
              <a:rPr lang="en-US" sz="1600" dirty="0" smtClean="0">
                <a:latin typeface="Arial" pitchFamily="34" charset="0"/>
                <a:cs typeface="Arial" pitchFamily="34" charset="0"/>
              </a:rPr>
              <a:t> X. </a:t>
            </a:r>
            <a:r>
              <a:rPr lang="en-US" sz="1600" dirty="0" err="1" smtClean="0">
                <a:latin typeface="Arial" pitchFamily="34" charset="0"/>
                <a:cs typeface="Arial" pitchFamily="34" charset="0"/>
              </a:rPr>
              <a:t>Kendi</a:t>
            </a:r>
            <a:endParaRPr lang="en-US" sz="2000" dirty="0" smtClean="0">
              <a:latin typeface="Arial" pitchFamily="34" charset="0"/>
              <a:cs typeface="Arial" pitchFamily="34" charset="0"/>
            </a:endParaRPr>
          </a:p>
          <a:p>
            <a:pPr>
              <a:buNone/>
            </a:pPr>
            <a:endParaRPr lang="en-US" sz="1050" dirty="0" smtClean="0">
              <a:latin typeface="Arial" pitchFamily="34" charset="0"/>
              <a:cs typeface="Arial" pitchFamily="34" charset="0"/>
            </a:endParaRPr>
          </a:p>
          <a:p>
            <a:pPr>
              <a:buNone/>
            </a:pPr>
            <a:r>
              <a:rPr lang="en-US" sz="2000" dirty="0" smtClean="0">
                <a:latin typeface="Arial" pitchFamily="34" charset="0"/>
                <a:cs typeface="Arial" pitchFamily="34" charset="0"/>
              </a:rPr>
              <a:t>Is the Achievement Gap a political concept to justify the resulting ranking and sorting of standardized tests? Please realize that even when Black American students do well and close the gap, it’s in terms Euro-centric features around culture, values and epistemologies. The tragedy is that this achievement comes at the expense of Black culture, values, and ways of knowing--and with the insinuation of the inferiority </a:t>
            </a:r>
            <a:r>
              <a:rPr lang="en-US" sz="2000" smtClean="0">
                <a:latin typeface="Arial" pitchFamily="34" charset="0"/>
                <a:cs typeface="Arial" pitchFamily="34" charset="0"/>
              </a:rPr>
              <a:t>inherent in these </a:t>
            </a:r>
            <a:r>
              <a:rPr lang="en-US" sz="2000" dirty="0" smtClean="0">
                <a:latin typeface="Arial" pitchFamily="34" charset="0"/>
                <a:cs typeface="Arial" pitchFamily="34" charset="0"/>
              </a:rPr>
              <a:t>features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sz="3600" dirty="0" smtClean="0"/>
              <a:t>What has economics got to do with it? </a:t>
            </a:r>
            <a:br>
              <a:rPr lang="en-US" sz="3600" dirty="0" smtClean="0"/>
            </a:br>
            <a:r>
              <a:rPr lang="en-US" sz="3600" dirty="0" smtClean="0"/>
              <a:t>The impact of socioeconomic factors on mental </a:t>
            </a:r>
            <a:br>
              <a:rPr lang="en-US" sz="3600" dirty="0" smtClean="0"/>
            </a:br>
            <a:r>
              <a:rPr lang="en-US" sz="3600" dirty="0" smtClean="0"/>
              <a:t>health and the case for collective action</a:t>
            </a:r>
            <a:r>
              <a:rPr lang="en-US" sz="2800" dirty="0" smtClean="0"/>
              <a:t/>
            </a:r>
            <a:br>
              <a:rPr lang="en-US" sz="2800" dirty="0" smtClean="0"/>
            </a:br>
            <a:endParaRPr lang="en-US" sz="2800" dirty="0"/>
          </a:p>
        </p:txBody>
      </p:sp>
      <p:sp>
        <p:nvSpPr>
          <p:cNvPr id="3" name="Content Placeholder 2"/>
          <p:cNvSpPr>
            <a:spLocks noGrp="1"/>
          </p:cNvSpPr>
          <p:nvPr>
            <p:ph idx="1"/>
          </p:nvPr>
        </p:nvSpPr>
        <p:spPr>
          <a:xfrm>
            <a:off x="152400" y="2103437"/>
            <a:ext cx="8839200" cy="4525963"/>
          </a:xfrm>
        </p:spPr>
        <p:txBody>
          <a:bodyPr>
            <a:normAutofit fontScale="92500" lnSpcReduction="10000"/>
          </a:bodyPr>
          <a:lstStyle/>
          <a:p>
            <a:pPr>
              <a:buNone/>
            </a:pPr>
            <a:r>
              <a:rPr lang="en-US" sz="2400" dirty="0" smtClean="0"/>
              <a:t>A clear link exists between social and economic inequality and poor mental health.</a:t>
            </a:r>
          </a:p>
          <a:p>
            <a:pPr>
              <a:buNone/>
            </a:pPr>
            <a:endParaRPr lang="en-US" sz="900" dirty="0" smtClean="0"/>
          </a:p>
          <a:p>
            <a:pPr>
              <a:buNone/>
            </a:pPr>
            <a:r>
              <a:rPr lang="en-US" sz="2400" dirty="0" smtClean="0"/>
              <a:t>Income inequality is linked to higher prevalence of mental illness. </a:t>
            </a:r>
          </a:p>
          <a:p>
            <a:pPr>
              <a:buNone/>
            </a:pPr>
            <a:endParaRPr lang="en-US" sz="1100" dirty="0" smtClean="0"/>
          </a:p>
          <a:p>
            <a:pPr>
              <a:buNone/>
            </a:pPr>
            <a:r>
              <a:rPr lang="en-US" sz="2400" dirty="0" smtClean="0"/>
              <a:t>Psychiatric and psychological perspectives have dominated mental health research and policy, obscuring root socioeconomic contributors. </a:t>
            </a:r>
          </a:p>
          <a:p>
            <a:pPr>
              <a:buNone/>
            </a:pPr>
            <a:endParaRPr lang="en-US" sz="1200" dirty="0" smtClean="0"/>
          </a:p>
          <a:p>
            <a:pPr>
              <a:buNone/>
            </a:pPr>
            <a:r>
              <a:rPr lang="en-US" sz="2400" dirty="0" smtClean="0"/>
              <a:t>Create economic frameworks that move beyond an exclusive focus on economic growth to embrace collective and societal wellbeing.                        </a:t>
            </a:r>
            <a:r>
              <a:rPr lang="en-US" sz="1600" dirty="0" smtClean="0"/>
              <a:t>--</a:t>
            </a:r>
            <a:r>
              <a:rPr lang="en-US" sz="2400" dirty="0" smtClean="0"/>
              <a:t> </a:t>
            </a:r>
            <a:r>
              <a:rPr lang="en-US" sz="1700" dirty="0" smtClean="0"/>
              <a:t> Macintyre, et al 2018</a:t>
            </a:r>
          </a:p>
          <a:p>
            <a:pPr>
              <a:buNone/>
            </a:pPr>
            <a:endParaRPr lang="en-US" sz="1500" dirty="0" smtClean="0"/>
          </a:p>
          <a:p>
            <a:pPr>
              <a:buNone/>
            </a:pPr>
            <a:r>
              <a:rPr lang="en-US" sz="1900" u="sng" dirty="0" smtClean="0">
                <a:hlinkClick r:id="rId2"/>
              </a:rPr>
              <a:t>https://www.researchgate.net/publication/322799614_What_has_economics_got_to_do_with_it_The_impact_of_socioeconomic_factors_on_mental_health_and_the_case_for_collective_action</a:t>
            </a:r>
            <a:endParaRPr lang="en-US" sz="1900"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What are public schools for?</a:t>
            </a:r>
            <a:endParaRPr lang="en-US" sz="3600" dirty="0"/>
          </a:p>
        </p:txBody>
      </p:sp>
      <p:sp>
        <p:nvSpPr>
          <p:cNvPr id="3" name="Content Placeholder 2"/>
          <p:cNvSpPr>
            <a:spLocks noGrp="1"/>
          </p:cNvSpPr>
          <p:nvPr>
            <p:ph idx="1"/>
          </p:nvPr>
        </p:nvSpPr>
        <p:spPr>
          <a:xfrm>
            <a:off x="304800" y="1066800"/>
            <a:ext cx="8534400" cy="5715000"/>
          </a:xfrm>
        </p:spPr>
        <p:txBody>
          <a:bodyPr>
            <a:normAutofit lnSpcReduction="10000"/>
          </a:bodyPr>
          <a:lstStyle/>
          <a:p>
            <a:pPr>
              <a:buNone/>
            </a:pPr>
            <a:r>
              <a:rPr lang="en-US" dirty="0" smtClean="0"/>
              <a:t>True democracy does not use education to move the worker-citizen from unskilled to skilled.  Instead, democracy relies on education to position every citizen to govern.  </a:t>
            </a:r>
          </a:p>
          <a:p>
            <a:pPr>
              <a:buNone/>
            </a:pPr>
            <a:r>
              <a:rPr lang="en-US" dirty="0" smtClean="0"/>
              <a:t>This project of democratic education can be carried out only by educators with the critical commitment to act on behalf of freedom and social justice that serve as a model for their students to discover their own personal power, social transformative potential, and spirit of hope</a:t>
            </a:r>
            <a:r>
              <a:rPr lang="en-US" sz="1800" dirty="0" smtClean="0"/>
              <a:t>.</a:t>
            </a:r>
          </a:p>
          <a:p>
            <a:pPr>
              <a:buNone/>
            </a:pPr>
            <a:r>
              <a:rPr lang="en-US" sz="1800" dirty="0" smtClean="0"/>
              <a:t>                                                              -- from the ideas of Antonia  Darner (1997) </a:t>
            </a:r>
          </a:p>
          <a:p>
            <a:pPr>
              <a:buNone/>
            </a:pPr>
            <a:endParaRPr lang="en-US" sz="18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152400"/>
            <a:ext cx="8229600" cy="1143000"/>
          </a:xfrm>
        </p:spPr>
        <p:txBody>
          <a:bodyPr>
            <a:normAutofit/>
          </a:bodyPr>
          <a:lstStyle/>
          <a:p>
            <a:r>
              <a:rPr lang="en-US" sz="3200" dirty="0" smtClean="0"/>
              <a:t>Neo-liberalism</a:t>
            </a:r>
          </a:p>
        </p:txBody>
      </p:sp>
      <p:sp>
        <p:nvSpPr>
          <p:cNvPr id="3" name="Content Placeholder 2"/>
          <p:cNvSpPr>
            <a:spLocks noGrp="1"/>
          </p:cNvSpPr>
          <p:nvPr>
            <p:ph idx="1"/>
          </p:nvPr>
        </p:nvSpPr>
        <p:spPr>
          <a:xfrm>
            <a:off x="152400" y="762000"/>
            <a:ext cx="8839200" cy="5791200"/>
          </a:xfrm>
        </p:spPr>
        <p:txBody>
          <a:bodyPr>
            <a:normAutofit fontScale="25000" lnSpcReduction="20000"/>
          </a:bodyPr>
          <a:lstStyle/>
          <a:p>
            <a:pPr>
              <a:buNone/>
              <a:defRPr/>
            </a:pPr>
            <a:r>
              <a:rPr lang="en-US" sz="6400" dirty="0" smtClean="0">
                <a:latin typeface="Arial" pitchFamily="34" charset="0"/>
                <a:cs typeface="Arial" pitchFamily="34" charset="0"/>
              </a:rPr>
              <a:t>     </a:t>
            </a:r>
            <a:r>
              <a:rPr lang="en-US" sz="7200" dirty="0" smtClean="0">
                <a:latin typeface="Arial" pitchFamily="34" charset="0"/>
                <a:cs typeface="Arial" pitchFamily="34" charset="0"/>
              </a:rPr>
              <a:t>Yes, like Gandhi, US Pres. Franklin Roosevelt and Martin Luther King who wanted people’s needs met, neo-liberals also want the these needs met, but they want the private/business sector  to do it, not the government</a:t>
            </a:r>
          </a:p>
          <a:p>
            <a:pPr>
              <a:buFont typeface="Arial" charset="0"/>
              <a:buChar char="•"/>
              <a:defRPr/>
            </a:pPr>
            <a:endParaRPr lang="en-US" sz="4000" dirty="0" smtClean="0">
              <a:latin typeface="Arial" pitchFamily="34" charset="0"/>
              <a:cs typeface="Arial" pitchFamily="34" charset="0"/>
            </a:endParaRPr>
          </a:p>
          <a:p>
            <a:pPr algn="ctr">
              <a:buNone/>
              <a:defRPr/>
            </a:pPr>
            <a:r>
              <a:rPr lang="en-US" sz="7200" b="1" dirty="0" smtClean="0">
                <a:latin typeface="Arial" pitchFamily="34" charset="0"/>
                <a:cs typeface="Arial" pitchFamily="34" charset="0"/>
              </a:rPr>
              <a:t>    “There is no society, only individuals.” </a:t>
            </a:r>
          </a:p>
          <a:p>
            <a:pPr algn="ctr">
              <a:buFont typeface="Arial" charset="0"/>
              <a:buNone/>
              <a:defRPr/>
            </a:pPr>
            <a:r>
              <a:rPr lang="en-US" sz="5600" dirty="0" smtClean="0">
                <a:latin typeface="Arial" pitchFamily="34" charset="0"/>
                <a:cs typeface="Arial" pitchFamily="34" charset="0"/>
              </a:rPr>
              <a:t>                                 --Margaret Thatcher, former British prime minister</a:t>
            </a:r>
          </a:p>
          <a:p>
            <a:pPr>
              <a:buNone/>
              <a:defRPr/>
            </a:pPr>
            <a:r>
              <a:rPr lang="en-US" sz="7200" dirty="0" smtClean="0">
                <a:latin typeface="Arial" pitchFamily="34" charset="0"/>
                <a:cs typeface="Arial" pitchFamily="34" charset="0"/>
              </a:rPr>
              <a:t>  </a:t>
            </a:r>
          </a:p>
          <a:p>
            <a:pPr>
              <a:buNone/>
              <a:defRPr/>
            </a:pPr>
            <a:r>
              <a:rPr lang="en-US" sz="7200" dirty="0" smtClean="0">
                <a:latin typeface="Arial" pitchFamily="34" charset="0"/>
                <a:cs typeface="Arial" pitchFamily="34" charset="0"/>
              </a:rPr>
              <a:t>    The African </a:t>
            </a:r>
            <a:r>
              <a:rPr lang="en-US" sz="7200" dirty="0" err="1" smtClean="0">
                <a:latin typeface="Arial" pitchFamily="34" charset="0"/>
                <a:cs typeface="Arial" pitchFamily="34" charset="0"/>
              </a:rPr>
              <a:t>Ubuntu</a:t>
            </a:r>
            <a:r>
              <a:rPr lang="en-US" sz="7200" dirty="0" smtClean="0">
                <a:latin typeface="Arial" pitchFamily="34" charset="0"/>
                <a:cs typeface="Arial" pitchFamily="34" charset="0"/>
              </a:rPr>
              <a:t> philosophy of  “I am because we are” is the opposite of the neo-liberal Euro-centric emphasis on the individual</a:t>
            </a:r>
          </a:p>
          <a:p>
            <a:pPr>
              <a:buNone/>
              <a:defRPr/>
            </a:pPr>
            <a:endParaRPr lang="en-US" sz="2800" dirty="0" smtClean="0">
              <a:latin typeface="Arial" pitchFamily="34" charset="0"/>
              <a:cs typeface="Arial" pitchFamily="34" charset="0"/>
            </a:endParaRPr>
          </a:p>
          <a:p>
            <a:pPr>
              <a:buNone/>
            </a:pPr>
            <a:r>
              <a:rPr lang="en-US" sz="7200" dirty="0" smtClean="0">
                <a:latin typeface="Arial" pitchFamily="34" charset="0"/>
                <a:cs typeface="Arial" pitchFamily="34" charset="0"/>
              </a:rPr>
              <a:t>   --Everything’s a commodity: try to make money off of everything </a:t>
            </a:r>
          </a:p>
          <a:p>
            <a:pPr>
              <a:buNone/>
            </a:pPr>
            <a:r>
              <a:rPr lang="en-US" sz="7200" dirty="0" smtClean="0">
                <a:latin typeface="Arial" pitchFamily="34" charset="0"/>
                <a:cs typeface="Arial" pitchFamily="34" charset="0"/>
              </a:rPr>
              <a:t>   --The “market” (profit /loss) is used to understand/judge everything</a:t>
            </a:r>
          </a:p>
          <a:p>
            <a:pPr>
              <a:buNone/>
            </a:pPr>
            <a:r>
              <a:rPr lang="en-US" sz="7200" dirty="0" smtClean="0">
                <a:latin typeface="Arial" pitchFamily="34" charset="0"/>
                <a:cs typeface="Arial" pitchFamily="34" charset="0"/>
              </a:rPr>
              <a:t>   --Free-market policies over social-democratic reform: turn voters into shoppers</a:t>
            </a:r>
          </a:p>
          <a:p>
            <a:pPr>
              <a:buNone/>
            </a:pPr>
            <a:r>
              <a:rPr lang="en-US" sz="7200" dirty="0" smtClean="0">
                <a:latin typeface="Arial" pitchFamily="34" charset="0"/>
                <a:cs typeface="Arial" pitchFamily="34" charset="0"/>
              </a:rPr>
              <a:t>   --Deregulation: free trade/free market, roll back pollution laws </a:t>
            </a:r>
          </a:p>
          <a:p>
            <a:pPr>
              <a:buNone/>
            </a:pPr>
            <a:r>
              <a:rPr lang="en-US" sz="7200" dirty="0" smtClean="0">
                <a:latin typeface="Arial" pitchFamily="34" charset="0"/>
                <a:cs typeface="Arial" pitchFamily="34" charset="0"/>
              </a:rPr>
              <a:t>   --Individual responsibility: no systemic/structural causes </a:t>
            </a:r>
          </a:p>
          <a:p>
            <a:pPr>
              <a:buNone/>
            </a:pPr>
            <a:r>
              <a:rPr lang="en-US" sz="7200" dirty="0" smtClean="0">
                <a:latin typeface="Arial" pitchFamily="34" charset="0"/>
                <a:cs typeface="Arial" pitchFamily="34" charset="0"/>
              </a:rPr>
              <a:t>   --Privatization:  parking meters, jails, schools </a:t>
            </a:r>
          </a:p>
          <a:p>
            <a:pPr>
              <a:buNone/>
            </a:pPr>
            <a:r>
              <a:rPr lang="en-US" sz="7200" dirty="0" smtClean="0">
                <a:latin typeface="Arial" pitchFamily="34" charset="0"/>
                <a:cs typeface="Arial" pitchFamily="34" charset="0"/>
              </a:rPr>
              <a:t>   --Selling public assists to private concerns: IPS selling off schools </a:t>
            </a:r>
          </a:p>
          <a:p>
            <a:pPr>
              <a:buNone/>
            </a:pPr>
            <a:r>
              <a:rPr lang="en-US" sz="7200" dirty="0" smtClean="0">
                <a:latin typeface="Arial" pitchFamily="34" charset="0"/>
                <a:cs typeface="Arial" pitchFamily="34" charset="0"/>
              </a:rPr>
              <a:t>   --Anti-union: African American workers have a long history of being pro-union </a:t>
            </a:r>
          </a:p>
          <a:p>
            <a:pPr>
              <a:buNone/>
            </a:pPr>
            <a:r>
              <a:rPr lang="en-US" sz="7200" dirty="0" smtClean="0">
                <a:latin typeface="Arial" pitchFamily="34" charset="0"/>
                <a:cs typeface="Arial" pitchFamily="34" charset="0"/>
              </a:rPr>
              <a:t>   --”Gig” economy: no benefits, </a:t>
            </a:r>
            <a:r>
              <a:rPr lang="en-US" sz="7200" dirty="0" err="1" smtClean="0">
                <a:latin typeface="Arial" pitchFamily="34" charset="0"/>
                <a:cs typeface="Arial" pitchFamily="34" charset="0"/>
              </a:rPr>
              <a:t>Uber</a:t>
            </a:r>
            <a:r>
              <a:rPr lang="en-US" sz="7200" dirty="0" smtClean="0">
                <a:latin typeface="Arial" pitchFamily="34" charset="0"/>
                <a:cs typeface="Arial" pitchFamily="34" charset="0"/>
              </a:rPr>
              <a:t> drivers </a:t>
            </a:r>
          </a:p>
          <a:p>
            <a:pPr>
              <a:buNone/>
            </a:pPr>
            <a:r>
              <a:rPr lang="en-US" sz="7200" dirty="0" smtClean="0">
                <a:latin typeface="Arial" pitchFamily="34" charset="0"/>
                <a:cs typeface="Arial" pitchFamily="34" charset="0"/>
              </a:rPr>
              <a:t>   --Out-sourcing: Kelly “temp” Services</a:t>
            </a:r>
          </a:p>
          <a:p>
            <a:pPr algn="ctr">
              <a:buNone/>
              <a:defRPr/>
            </a:pPr>
            <a:endParaRPr lang="en-US" sz="4000" i="1" dirty="0" smtClean="0">
              <a:latin typeface="Arial" pitchFamily="34" charset="0"/>
              <a:cs typeface="Arial" pitchFamily="34" charset="0"/>
            </a:endParaRPr>
          </a:p>
          <a:p>
            <a:pPr algn="ctr">
              <a:buNone/>
              <a:defRPr/>
            </a:pPr>
            <a:r>
              <a:rPr lang="en-US" sz="7200" i="1" dirty="0" smtClean="0">
                <a:latin typeface="Arial" pitchFamily="34" charset="0"/>
                <a:cs typeface="Arial" pitchFamily="34" charset="0"/>
              </a:rPr>
              <a:t>The neo-liberal turn in Black politics </a:t>
            </a:r>
            <a:r>
              <a:rPr lang="en-US" sz="7200" dirty="0" smtClean="0">
                <a:latin typeface="Arial" pitchFamily="34" charset="0"/>
                <a:cs typeface="Arial" pitchFamily="34" charset="0"/>
              </a:rPr>
              <a:t>Lester Spence</a:t>
            </a:r>
          </a:p>
          <a:p>
            <a:pPr algn="ctr">
              <a:buNone/>
              <a:defRPr/>
            </a:pPr>
            <a:r>
              <a:rPr lang="en-US" sz="7200" dirty="0" smtClean="0">
                <a:latin typeface="Arial" pitchFamily="34" charset="0"/>
                <a:cs typeface="Arial" pitchFamily="34" charset="0"/>
                <a:hlinkClick r:id="rId2"/>
              </a:rPr>
              <a:t>https://www.youtube.com/watch?v=k5prifYxTsE&amp;t=23s</a:t>
            </a:r>
            <a:endParaRPr lang="en-US" sz="7200" dirty="0" smtClean="0">
              <a:latin typeface="Arial" pitchFamily="34" charset="0"/>
              <a:cs typeface="Arial" pitchFamily="34" charset="0"/>
            </a:endParaRPr>
          </a:p>
          <a:p>
            <a:pPr>
              <a:buNone/>
              <a:defRPr/>
            </a:pPr>
            <a:endParaRPr lang="en-US" dirty="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152400"/>
            <a:ext cx="8229600" cy="1295400"/>
          </a:xfrm>
        </p:spPr>
        <p:txBody>
          <a:bodyPr/>
          <a:lstStyle/>
          <a:p>
            <a:r>
              <a:rPr lang="en-US" dirty="0" smtClean="0"/>
              <a:t>Education Cities</a:t>
            </a:r>
          </a:p>
        </p:txBody>
      </p:sp>
      <p:sp>
        <p:nvSpPr>
          <p:cNvPr id="3" name="Content Placeholder 2"/>
          <p:cNvSpPr>
            <a:spLocks noGrp="1"/>
          </p:cNvSpPr>
          <p:nvPr>
            <p:ph idx="1"/>
          </p:nvPr>
        </p:nvSpPr>
        <p:spPr>
          <a:xfrm>
            <a:off x="228600" y="685800"/>
            <a:ext cx="8686800" cy="5791200"/>
          </a:xfrm>
        </p:spPr>
        <p:txBody>
          <a:bodyPr>
            <a:normAutofit fontScale="85000" lnSpcReduction="20000"/>
          </a:bodyPr>
          <a:lstStyle/>
          <a:p>
            <a:pPr>
              <a:buFont typeface="Arial" charset="0"/>
              <a:buChar char="•"/>
              <a:defRPr/>
            </a:pPr>
            <a:endParaRPr lang="en-US" dirty="0" smtClean="0"/>
          </a:p>
          <a:p>
            <a:pPr>
              <a:buNone/>
              <a:defRPr/>
            </a:pPr>
            <a:r>
              <a:rPr lang="en-US" b="1" dirty="0" smtClean="0"/>
              <a:t>Education City</a:t>
            </a:r>
            <a:r>
              <a:rPr lang="en-US" dirty="0" smtClean="0"/>
              <a:t>” is a city where citizens choose to position education at the head of their priorities. In such a city, education is not what happens during certain hours and in certain places, it is the essence of the city itself. The vision of a “culture of learning” is driven by the belief that individual development and self-</a:t>
            </a:r>
            <a:r>
              <a:rPr lang="en-US" dirty="0" err="1" smtClean="0"/>
              <a:t>fullfilment</a:t>
            </a:r>
            <a:r>
              <a:rPr lang="en-US" dirty="0" smtClean="0"/>
              <a:t> through education improves the general quality of life for everyone</a:t>
            </a:r>
          </a:p>
          <a:p>
            <a:pPr>
              <a:buFont typeface="Arial" charset="0"/>
              <a:buNone/>
              <a:defRPr/>
            </a:pPr>
            <a:endParaRPr lang="en-US" sz="1100" dirty="0" smtClean="0"/>
          </a:p>
          <a:p>
            <a:pPr>
              <a:buNone/>
              <a:defRPr/>
            </a:pPr>
            <a:r>
              <a:rPr lang="en-US" b="1" dirty="0" smtClean="0"/>
              <a:t>Pluralistic learning </a:t>
            </a:r>
            <a:r>
              <a:rPr lang="en-US" dirty="0" smtClean="0"/>
              <a:t>We are all different with our own strengths and weaknesses</a:t>
            </a:r>
          </a:p>
          <a:p>
            <a:pPr>
              <a:buNone/>
              <a:defRPr/>
            </a:pPr>
            <a:r>
              <a:rPr lang="en-US" b="1" dirty="0" smtClean="0"/>
              <a:t>Excellent Centers  </a:t>
            </a:r>
            <a:r>
              <a:rPr lang="en-US" dirty="0" smtClean="0"/>
              <a:t>Where we continue to discover and uniqueness, find mentors, work with others and actualize our potential </a:t>
            </a:r>
          </a:p>
          <a:p>
            <a:pPr algn="ctr">
              <a:buNone/>
              <a:defRPr/>
            </a:pPr>
            <a:r>
              <a:rPr lang="en-US" sz="2600" dirty="0" smtClean="0"/>
              <a:t>Democratic Education and Education Cities</a:t>
            </a:r>
          </a:p>
          <a:p>
            <a:pPr algn="ctr">
              <a:buFont typeface="Arial" charset="0"/>
              <a:buNone/>
              <a:defRPr/>
            </a:pPr>
            <a:r>
              <a:rPr lang="en-US" sz="2600" dirty="0" smtClean="0">
                <a:hlinkClick r:id="rId2"/>
              </a:rPr>
              <a:t>https://www.youtube.com/watch?v=YVethJuT9JU</a:t>
            </a:r>
            <a:endParaRPr lang="en-US" sz="2600" dirty="0" smtClean="0"/>
          </a:p>
          <a:p>
            <a:pPr algn="ctr">
              <a:buFont typeface="Arial" charset="0"/>
              <a:buNone/>
              <a:defRPr/>
            </a:pPr>
            <a:r>
              <a:rPr lang="en-US" sz="2600" dirty="0" smtClean="0">
                <a:hlinkClick r:id="rId3"/>
              </a:rPr>
              <a:t>http://www.educareallaliberta.org/israel-education-cities-network/</a:t>
            </a:r>
            <a:endParaRPr lang="en-US" sz="2600" dirty="0" smtClean="0"/>
          </a:p>
          <a:p>
            <a:pPr>
              <a:buFont typeface="Arial" charset="0"/>
              <a:buNone/>
              <a:defRPr/>
            </a:pPr>
            <a:endParaRPr lang="en-US" sz="2600" dirty="0" smtClean="0"/>
          </a:p>
          <a:p>
            <a:pPr>
              <a:buFont typeface="Arial" charset="0"/>
              <a:buNone/>
              <a:defRPr/>
            </a:pPr>
            <a:endParaRPr lang="en-US" sz="2600" dirty="0" smtClean="0"/>
          </a:p>
          <a:p>
            <a:pPr>
              <a:buFont typeface="Arial" charset="0"/>
              <a:buNone/>
              <a:defRPr/>
            </a:pPr>
            <a:endParaRPr lang="en-US" sz="2600" dirty="0" smtClean="0"/>
          </a:p>
          <a:p>
            <a:pPr>
              <a:buFont typeface="Arial" charset="0"/>
              <a:buNone/>
              <a:defRPr/>
            </a:pP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smtClean="0"/>
              <a:t/>
            </a:r>
            <a:br>
              <a:rPr lang="en-US" dirty="0" smtClean="0"/>
            </a:br>
            <a:r>
              <a:rPr lang="en-US" sz="4000" dirty="0" smtClean="0"/>
              <a:t>We can’t have social change without art</a:t>
            </a:r>
            <a:r>
              <a:rPr lang="en-US" dirty="0" smtClean="0"/>
              <a:t/>
            </a:r>
            <a:br>
              <a:rPr lang="en-US" dirty="0" smtClean="0"/>
            </a:br>
            <a:endParaRPr lang="en-US" dirty="0"/>
          </a:p>
        </p:txBody>
      </p:sp>
      <p:sp>
        <p:nvSpPr>
          <p:cNvPr id="97283" name="Content Placeholder 2"/>
          <p:cNvSpPr>
            <a:spLocks noGrp="1"/>
          </p:cNvSpPr>
          <p:nvPr>
            <p:ph idx="1"/>
          </p:nvPr>
        </p:nvSpPr>
        <p:spPr>
          <a:xfrm>
            <a:off x="304800" y="381000"/>
            <a:ext cx="8534400" cy="4525963"/>
          </a:xfrm>
        </p:spPr>
        <p:txBody>
          <a:bodyPr/>
          <a:lstStyle/>
          <a:p>
            <a:pPr eaLnBrk="1" hangingPunct="1">
              <a:buFont typeface="Arial" charset="0"/>
              <a:buNone/>
            </a:pPr>
            <a:endParaRPr lang="en-US" sz="2800" smtClean="0">
              <a:latin typeface="Arial" charset="0"/>
              <a:cs typeface="Arial" charset="0"/>
            </a:endParaRPr>
          </a:p>
          <a:p>
            <a:pPr eaLnBrk="1" hangingPunct="1">
              <a:buFont typeface="Arial" charset="0"/>
              <a:buNone/>
            </a:pPr>
            <a:r>
              <a:rPr lang="en-US" sz="2400" smtClean="0">
                <a:latin typeface="Arial" charset="0"/>
                <a:cs typeface="Arial" charset="0"/>
              </a:rPr>
              <a:t>Plays, paintings, poetry, dance etc. have been a part of social change. Educators, especially through making the whole Black child media literate, can introduce the value of the arts in providing ways to foster social justice.</a:t>
            </a:r>
          </a:p>
          <a:p>
            <a:pPr eaLnBrk="1" hangingPunct="1">
              <a:buFont typeface="Arial" charset="0"/>
              <a:buNone/>
            </a:pPr>
            <a:r>
              <a:rPr lang="en-US" sz="5400" smtClean="0">
                <a:latin typeface="Arial" charset="0"/>
                <a:cs typeface="Arial" charset="0"/>
              </a:rPr>
              <a:t>    </a:t>
            </a:r>
          </a:p>
          <a:p>
            <a:pPr eaLnBrk="1" hangingPunct="1"/>
            <a:endParaRPr lang="en-US" smtClean="0"/>
          </a:p>
          <a:p>
            <a:pPr eaLnBrk="1" hangingPunct="1"/>
            <a:endParaRPr lang="en-US" smtClean="0"/>
          </a:p>
        </p:txBody>
      </p:sp>
      <p:pic>
        <p:nvPicPr>
          <p:cNvPr id="97284" name="Picture 3" descr="https://defendourfuture.org/files/2018/07/Art-for-Social-Change.jpg"/>
          <p:cNvPicPr>
            <a:picLocks noChangeAspect="1" noChangeArrowheads="1"/>
          </p:cNvPicPr>
          <p:nvPr/>
        </p:nvPicPr>
        <p:blipFill>
          <a:blip r:embed="rId2" cstate="print"/>
          <a:srcRect/>
          <a:stretch>
            <a:fillRect/>
          </a:stretch>
        </p:blipFill>
        <p:spPr bwMode="auto">
          <a:xfrm>
            <a:off x="1066800" y="2514600"/>
            <a:ext cx="69342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p:txBody>
          <a:bodyPr/>
          <a:lstStyle/>
          <a:p>
            <a:endParaRPr lang="en-US" smtClean="0"/>
          </a:p>
        </p:txBody>
      </p:sp>
      <p:pic>
        <p:nvPicPr>
          <p:cNvPr id="54275" name="Picture 2"/>
          <p:cNvPicPr>
            <a:picLocks noChangeAspect="1" noChangeArrowheads="1"/>
          </p:cNvPicPr>
          <p:nvPr/>
        </p:nvPicPr>
        <p:blipFill>
          <a:blip r:embed="rId2" cstate="print"/>
          <a:srcRect/>
          <a:stretch>
            <a:fillRect/>
          </a:stretch>
        </p:blipFill>
        <p:spPr bwMode="auto">
          <a:xfrm>
            <a:off x="1371600" y="457200"/>
            <a:ext cx="65532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endParaRPr lang="en-US" smtClean="0"/>
          </a:p>
        </p:txBody>
      </p:sp>
      <p:pic>
        <p:nvPicPr>
          <p:cNvPr id="55299" name="Picture 3"/>
          <p:cNvPicPr>
            <a:picLocks noGrp="1" noChangeAspect="1" noChangeArrowheads="1"/>
          </p:cNvPicPr>
          <p:nvPr>
            <p:ph idx="1"/>
          </p:nvPr>
        </p:nvPicPr>
        <p:blipFill>
          <a:blip r:embed="rId3" cstate="print"/>
          <a:srcRect/>
          <a:stretch>
            <a:fillRect/>
          </a:stretch>
        </p:blipFill>
        <p:spPr>
          <a:xfrm>
            <a:off x="-304800" y="152400"/>
            <a:ext cx="9753600" cy="6629400"/>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endParaRPr lang="en-US" smtClean="0"/>
          </a:p>
        </p:txBody>
      </p:sp>
      <p:sp>
        <p:nvSpPr>
          <p:cNvPr id="83971" name="Content Placeholder 4"/>
          <p:cNvSpPr>
            <a:spLocks noGrp="1"/>
          </p:cNvSpPr>
          <p:nvPr>
            <p:ph idx="1"/>
          </p:nvPr>
        </p:nvSpPr>
        <p:spPr>
          <a:xfrm>
            <a:off x="457200" y="609600"/>
            <a:ext cx="8229600" cy="5516563"/>
          </a:xfrm>
        </p:spPr>
        <p:txBody>
          <a:bodyPr>
            <a:normAutofit lnSpcReduction="10000"/>
          </a:bodyPr>
          <a:lstStyle/>
          <a:p>
            <a:endParaRPr lang="en-US" smtClean="0"/>
          </a:p>
          <a:p>
            <a:endParaRPr lang="en-US" smtClean="0"/>
          </a:p>
          <a:p>
            <a:endParaRPr lang="en-US" smtClean="0"/>
          </a:p>
          <a:p>
            <a:endParaRPr lang="en-US" smtClean="0"/>
          </a:p>
          <a:p>
            <a:endParaRPr lang="en-US" smtClean="0"/>
          </a:p>
          <a:p>
            <a:endParaRPr lang="en-US" smtClean="0"/>
          </a:p>
          <a:p>
            <a:pPr algn="just"/>
            <a:endParaRPr lang="en-US" smtClean="0"/>
          </a:p>
          <a:p>
            <a:pPr>
              <a:buFont typeface="Arial" pitchFamily="34" charset="0"/>
              <a:buNone/>
            </a:pPr>
            <a:endParaRPr lang="en-US" sz="2800" smtClean="0"/>
          </a:p>
          <a:p>
            <a:pPr>
              <a:buFont typeface="Arial" pitchFamily="34" charset="0"/>
              <a:buNone/>
            </a:pPr>
            <a:endParaRPr lang="en-US" sz="2800" smtClean="0"/>
          </a:p>
          <a:p>
            <a:pPr algn="ctr">
              <a:buFont typeface="Arial" pitchFamily="34" charset="0"/>
              <a:buNone/>
            </a:pPr>
            <a:r>
              <a:rPr lang="en-US" sz="2400" smtClean="0"/>
              <a:t>John Harris Loflin  john@bl-pi.org  www.vorcreatex.com</a:t>
            </a:r>
          </a:p>
        </p:txBody>
      </p:sp>
      <p:pic>
        <p:nvPicPr>
          <p:cNvPr id="83972" name="Content Placeholder 3" descr="Image result for black and latino policy institute"/>
          <p:cNvPicPr>
            <a:picLocks/>
          </p:cNvPicPr>
          <p:nvPr/>
        </p:nvPicPr>
        <p:blipFill>
          <a:blip r:embed="rId2" cstate="print"/>
          <a:srcRect/>
          <a:stretch>
            <a:fillRect/>
          </a:stretch>
        </p:blipFill>
        <p:spPr bwMode="auto">
          <a:xfrm>
            <a:off x="1066800" y="1295400"/>
            <a:ext cx="70104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Dead </a:t>
            </a:r>
            <a:r>
              <a:rPr lang="en-US" dirty="0" err="1" smtClean="0"/>
              <a:t>Prez</a:t>
            </a:r>
            <a:r>
              <a:rPr lang="en-US" dirty="0" smtClean="0"/>
              <a:t> </a:t>
            </a:r>
            <a:endParaRPr lang="en-US" dirty="0"/>
          </a:p>
        </p:txBody>
      </p:sp>
      <p:sp>
        <p:nvSpPr>
          <p:cNvPr id="3" name="Content Placeholder 2"/>
          <p:cNvSpPr>
            <a:spLocks noGrp="1"/>
          </p:cNvSpPr>
          <p:nvPr>
            <p:ph idx="1"/>
          </p:nvPr>
        </p:nvSpPr>
        <p:spPr>
          <a:xfrm>
            <a:off x="228600" y="533400"/>
            <a:ext cx="8686800" cy="5562600"/>
          </a:xfrm>
        </p:spPr>
        <p:txBody>
          <a:bodyPr>
            <a:normAutofit fontScale="85000" lnSpcReduction="10000"/>
          </a:bodyPr>
          <a:lstStyle/>
          <a:p>
            <a:pPr>
              <a:buNone/>
            </a:pPr>
            <a:endParaRPr lang="en-US" dirty="0" smtClean="0"/>
          </a:p>
          <a:p>
            <a:pPr>
              <a:buNone/>
            </a:pPr>
            <a:r>
              <a:rPr lang="en-US" dirty="0" smtClean="0"/>
              <a:t>   “They schools </a:t>
            </a:r>
            <a:r>
              <a:rPr lang="en-US" dirty="0" err="1" smtClean="0"/>
              <a:t>ain’t</a:t>
            </a:r>
            <a:r>
              <a:rPr lang="en-US" dirty="0" smtClean="0"/>
              <a:t> </a:t>
            </a:r>
            <a:r>
              <a:rPr lang="en-US" dirty="0" err="1" smtClean="0"/>
              <a:t>teachin</a:t>
            </a:r>
            <a:r>
              <a:rPr lang="en-US" dirty="0" smtClean="0"/>
              <a:t>’ us what we need to know to survive. They schools don’t educate. All they teach the people is lies…They </a:t>
            </a:r>
            <a:r>
              <a:rPr lang="en-US" dirty="0" err="1" smtClean="0"/>
              <a:t>ain’t</a:t>
            </a:r>
            <a:r>
              <a:rPr lang="en-US" dirty="0" smtClean="0"/>
              <a:t> </a:t>
            </a:r>
            <a:r>
              <a:rPr lang="en-US" dirty="0" err="1" smtClean="0"/>
              <a:t>teachin</a:t>
            </a:r>
            <a:r>
              <a:rPr lang="en-US" dirty="0" smtClean="0"/>
              <a:t>’ us </a:t>
            </a:r>
            <a:r>
              <a:rPr lang="en-US" dirty="0" err="1" smtClean="0"/>
              <a:t>nothin</a:t>
            </a:r>
            <a:r>
              <a:rPr lang="en-US" dirty="0" smtClean="0"/>
              <a:t>’ but how to be slaves and hard workers for white people, to build they shit, make they businesses successful while they </a:t>
            </a:r>
            <a:r>
              <a:rPr lang="en-US" dirty="0" err="1" smtClean="0"/>
              <a:t>exploitin</a:t>
            </a:r>
            <a:r>
              <a:rPr lang="en-US" dirty="0" smtClean="0"/>
              <a:t>’ us…</a:t>
            </a:r>
          </a:p>
          <a:p>
            <a:pPr>
              <a:buNone/>
            </a:pPr>
            <a:r>
              <a:rPr lang="en-US" dirty="0"/>
              <a:t> </a:t>
            </a:r>
            <a:r>
              <a:rPr lang="en-US" dirty="0" smtClean="0"/>
              <a:t>    They </a:t>
            </a:r>
            <a:r>
              <a:rPr lang="en-US" dirty="0" err="1" smtClean="0"/>
              <a:t>ain’t</a:t>
            </a:r>
            <a:r>
              <a:rPr lang="en-US" dirty="0" smtClean="0"/>
              <a:t> </a:t>
            </a:r>
            <a:r>
              <a:rPr lang="en-US" dirty="0" err="1" smtClean="0"/>
              <a:t>teachin</a:t>
            </a:r>
            <a:r>
              <a:rPr lang="en-US" dirty="0" smtClean="0"/>
              <a:t>’ us </a:t>
            </a:r>
            <a:r>
              <a:rPr lang="en-US" dirty="0" err="1" smtClean="0"/>
              <a:t>nothin</a:t>
            </a:r>
            <a:r>
              <a:rPr lang="en-US" dirty="0" smtClean="0"/>
              <a:t>’ related to </a:t>
            </a:r>
            <a:r>
              <a:rPr lang="en-US" dirty="0" err="1" smtClean="0"/>
              <a:t>solvin</a:t>
            </a:r>
            <a:r>
              <a:rPr lang="en-US" dirty="0" smtClean="0"/>
              <a:t>’ our own problems…</a:t>
            </a:r>
            <a:r>
              <a:rPr lang="en-US" dirty="0" err="1" smtClean="0"/>
              <a:t>Ain’t</a:t>
            </a:r>
            <a:r>
              <a:rPr lang="en-US" dirty="0" smtClean="0"/>
              <a:t> </a:t>
            </a:r>
            <a:r>
              <a:rPr lang="en-US" dirty="0" err="1" smtClean="0"/>
              <a:t>teachin</a:t>
            </a:r>
            <a:r>
              <a:rPr lang="en-US" dirty="0" smtClean="0"/>
              <a:t>’ us how to get crack out the ghetto. They </a:t>
            </a:r>
            <a:r>
              <a:rPr lang="en-US" dirty="0" err="1" smtClean="0"/>
              <a:t>ain’t</a:t>
            </a:r>
            <a:r>
              <a:rPr lang="en-US" dirty="0" smtClean="0"/>
              <a:t> </a:t>
            </a:r>
            <a:r>
              <a:rPr lang="en-US" dirty="0" err="1" smtClean="0"/>
              <a:t>teachin</a:t>
            </a:r>
            <a:r>
              <a:rPr lang="en-US" dirty="0" smtClean="0"/>
              <a:t>’ us how to stop the police from murdering us and brutalizing us. They </a:t>
            </a:r>
            <a:r>
              <a:rPr lang="en-US" dirty="0" err="1" smtClean="0"/>
              <a:t>ain’t</a:t>
            </a:r>
            <a:r>
              <a:rPr lang="en-US" dirty="0" smtClean="0"/>
              <a:t> </a:t>
            </a:r>
            <a:r>
              <a:rPr lang="en-US" dirty="0" err="1" smtClean="0"/>
              <a:t>teachin</a:t>
            </a:r>
            <a:r>
              <a:rPr lang="en-US" dirty="0" smtClean="0"/>
              <a:t>’ us how to get our rent paid…They </a:t>
            </a:r>
            <a:r>
              <a:rPr lang="en-US" dirty="0" err="1" smtClean="0"/>
              <a:t>ain’t</a:t>
            </a:r>
            <a:r>
              <a:rPr lang="en-US" dirty="0" smtClean="0"/>
              <a:t> </a:t>
            </a:r>
            <a:r>
              <a:rPr lang="en-US" dirty="0" err="1" smtClean="0"/>
              <a:t>teachin</a:t>
            </a:r>
            <a:r>
              <a:rPr lang="en-US" dirty="0" smtClean="0"/>
              <a:t>’ our families how to interact better with each other…They just </a:t>
            </a:r>
            <a:r>
              <a:rPr lang="en-US" dirty="0" err="1" smtClean="0"/>
              <a:t>teachin</a:t>
            </a:r>
            <a:r>
              <a:rPr lang="en-US" dirty="0" smtClean="0"/>
              <a:t>’ us how to build they shit up…”          </a:t>
            </a:r>
            <a:r>
              <a:rPr lang="en-US" sz="2400" dirty="0" smtClean="0"/>
              <a:t>-- Dead </a:t>
            </a:r>
            <a:r>
              <a:rPr lang="en-US" sz="2400" dirty="0" err="1" smtClean="0"/>
              <a:t>Prez</a:t>
            </a:r>
            <a:r>
              <a:rPr lang="en-US" sz="2400" dirty="0" smtClean="0"/>
              <a:t>, 2000, track 3</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228600" y="609600"/>
            <a:ext cx="8610600" cy="5943600"/>
          </a:xfrm>
        </p:spPr>
        <p:txBody>
          <a:bodyPr>
            <a:normAutofit/>
          </a:bodyPr>
          <a:lstStyle/>
          <a:p>
            <a:pPr algn="ctr">
              <a:buNone/>
            </a:pPr>
            <a:r>
              <a:rPr lang="en-US" dirty="0" smtClean="0"/>
              <a:t>Why Black and Latino Males Don’t Go into Teaching and What to Do about It </a:t>
            </a:r>
          </a:p>
          <a:p>
            <a:pPr>
              <a:buNone/>
            </a:pPr>
            <a:r>
              <a:rPr lang="en-US" sz="3000" dirty="0"/>
              <a:t> </a:t>
            </a:r>
            <a:r>
              <a:rPr lang="en-US" sz="3000" dirty="0" smtClean="0"/>
              <a:t>    “If, as a result, many of our students of color perceive school as a necessary gauntlet to get through, why would they ever return, much less on purpose? I’ve asked around and, anecdotally, many young people of color see school as a thing one escapes. Why would any black kid, even the highest achieving, go into education? </a:t>
            </a:r>
            <a:r>
              <a:rPr lang="en-US" sz="3000" b="1" dirty="0" smtClean="0"/>
              <a:t>To recruit more teachers of color, </a:t>
            </a:r>
            <a:r>
              <a:rPr lang="en-US" sz="3000" b="1" i="1" dirty="0" smtClean="0"/>
              <a:t>improve students’ experiences</a:t>
            </a:r>
            <a:r>
              <a:rPr lang="en-US" sz="3000" b="1" dirty="0" smtClean="0"/>
              <a:t>.”    </a:t>
            </a:r>
          </a:p>
          <a:p>
            <a:pPr>
              <a:buNone/>
            </a:pPr>
            <a:r>
              <a:rPr lang="en-US" sz="2800" b="1" dirty="0" smtClean="0"/>
              <a:t>  </a:t>
            </a:r>
            <a:r>
              <a:rPr lang="en-US" sz="2000" dirty="0" smtClean="0"/>
              <a:t>-- Matthew R. Kay, “Where are all the Black teachers?” </a:t>
            </a:r>
            <a:r>
              <a:rPr lang="en-US" sz="2000" i="1" dirty="0" smtClean="0"/>
              <a:t>Educational       Leadership</a:t>
            </a:r>
            <a:r>
              <a:rPr lang="en-US" sz="2000" dirty="0" smtClean="0"/>
              <a:t>, October 2019, p. 88 </a:t>
            </a:r>
            <a:endParaRPr 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457200" y="533400"/>
            <a:ext cx="8229600" cy="5943600"/>
          </a:xfrm>
        </p:spPr>
        <p:txBody>
          <a:bodyPr>
            <a:normAutofit/>
          </a:bodyPr>
          <a:lstStyle/>
          <a:p>
            <a:pPr>
              <a:buNone/>
            </a:pPr>
            <a:r>
              <a:rPr lang="en-US" sz="2600" dirty="0" smtClean="0"/>
              <a:t> “[Urban] students quickly receive the message that they can only be smart when they are not who they are. You learn to suppress who you are, but more dangerous than suppression, you learn to devalue the things that make you </a:t>
            </a:r>
            <a:r>
              <a:rPr lang="en-US" sz="2600" dirty="0" err="1" smtClean="0"/>
              <a:t>you</a:t>
            </a:r>
            <a:r>
              <a:rPr lang="en-US" sz="2600" dirty="0" smtClean="0"/>
              <a:t>. </a:t>
            </a:r>
          </a:p>
          <a:p>
            <a:pPr>
              <a:buNone/>
            </a:pPr>
            <a:r>
              <a:rPr lang="en-US" sz="2600" dirty="0" smtClean="0"/>
              <a:t>In urban public schools if you want to succeed academically, you have to disavow essential parts of yourself--the loud parts, the parts inclined to challenge authority.”                                                              </a:t>
            </a:r>
          </a:p>
          <a:p>
            <a:pPr>
              <a:buNone/>
            </a:pPr>
            <a:r>
              <a:rPr lang="en-US" sz="2600" dirty="0" smtClean="0"/>
              <a:t>                                                                          </a:t>
            </a:r>
            <a:r>
              <a:rPr lang="en-US" sz="1800" dirty="0" smtClean="0"/>
              <a:t>-- Prof. Chris </a:t>
            </a:r>
            <a:r>
              <a:rPr lang="en-US" sz="1800" dirty="0" err="1" smtClean="0"/>
              <a:t>Emdin</a:t>
            </a:r>
            <a:endParaRPr lang="en-US" sz="2600" dirty="0" smtClean="0"/>
          </a:p>
          <a:p>
            <a:pPr>
              <a:buNone/>
            </a:pPr>
            <a:r>
              <a:rPr lang="en-US" sz="2600" dirty="0" smtClean="0"/>
              <a:t>I failed your class ‘cause I </a:t>
            </a:r>
            <a:r>
              <a:rPr lang="en-US" sz="2600" dirty="0" err="1" smtClean="0"/>
              <a:t>ain’t</a:t>
            </a:r>
            <a:r>
              <a:rPr lang="en-US" sz="2600" dirty="0" smtClean="0"/>
              <a:t> with your reasoning.  You’re trying to make me you.”  </a:t>
            </a:r>
          </a:p>
          <a:p>
            <a:pPr>
              <a:buNone/>
            </a:pPr>
            <a:endParaRPr lang="en-US" sz="600" dirty="0" smtClean="0"/>
          </a:p>
          <a:p>
            <a:pPr>
              <a:buNone/>
            </a:pPr>
            <a:r>
              <a:rPr lang="en-US" sz="1800" dirty="0" smtClean="0"/>
              <a:t>                                                      -- Boogie Down Productions, “You must learn” 1989 </a:t>
            </a:r>
            <a:r>
              <a:rPr lang="en-US" sz="1800" u="sng" dirty="0" smtClean="0">
                <a:hlinkClick r:id="rId2"/>
              </a:rPr>
              <a:t>https://www.jiosaavn.com/lyrics/you-must-learn-live-from-caucus-mountain-remix-lyrics/AlEsYCRfRWM</a:t>
            </a:r>
            <a:endParaRPr lang="en-US" sz="2600" dirty="0" smtClean="0"/>
          </a:p>
          <a:p>
            <a:pPr>
              <a:buNone/>
            </a:pPr>
            <a:endParaRPr lang="en-US" sz="2000" b="1" dirty="0" smtClean="0"/>
          </a:p>
          <a:p>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96962"/>
          </a:xfrm>
        </p:spPr>
        <p:txBody>
          <a:bodyPr>
            <a:noAutofit/>
          </a:bodyPr>
          <a:lstStyle/>
          <a:p>
            <a:r>
              <a:rPr lang="en-US" sz="2000" dirty="0" smtClean="0">
                <a:latin typeface="Arial" pitchFamily="34" charset="0"/>
                <a:cs typeface="Arial" pitchFamily="34" charset="0"/>
              </a:rPr>
              <a:t>Cultural competency is not enough:</a:t>
            </a:r>
            <a:br>
              <a:rPr lang="en-US" sz="2000" dirty="0" smtClean="0">
                <a:latin typeface="Arial" pitchFamily="34" charset="0"/>
                <a:cs typeface="Arial" pitchFamily="34" charset="0"/>
              </a:rPr>
            </a:br>
            <a:r>
              <a:rPr lang="en-US" sz="2000" dirty="0" smtClean="0">
                <a:latin typeface="Arial" pitchFamily="34" charset="0"/>
                <a:cs typeface="Arial" pitchFamily="34" charset="0"/>
              </a:rPr>
              <a:t>Advancing culturally relevant teaching as politically relevant teaching </a:t>
            </a:r>
            <a:r>
              <a:rPr lang="en-US" sz="1600" dirty="0" smtClean="0"/>
              <a:t/>
            </a:r>
            <a:br>
              <a:rPr lang="en-US" sz="1600" dirty="0" smtClean="0"/>
            </a:br>
            <a:endParaRPr lang="en-US" sz="1600" dirty="0"/>
          </a:p>
        </p:txBody>
      </p:sp>
      <p:sp>
        <p:nvSpPr>
          <p:cNvPr id="3" name="Content Placeholder 2"/>
          <p:cNvSpPr>
            <a:spLocks noGrp="1"/>
          </p:cNvSpPr>
          <p:nvPr>
            <p:ph idx="4294967295"/>
          </p:nvPr>
        </p:nvSpPr>
        <p:spPr>
          <a:xfrm>
            <a:off x="228600" y="990600"/>
            <a:ext cx="8763000" cy="5943600"/>
          </a:xfrm>
        </p:spPr>
        <p:txBody>
          <a:bodyPr>
            <a:normAutofit fontScale="85000" lnSpcReduction="10000"/>
          </a:bodyPr>
          <a:lstStyle/>
          <a:p>
            <a:pPr>
              <a:lnSpc>
                <a:spcPct val="120000"/>
              </a:lnSpc>
              <a:buNone/>
            </a:pPr>
            <a:r>
              <a:rPr lang="en-US" sz="2000" dirty="0" smtClean="0">
                <a:latin typeface="Arial" pitchFamily="34" charset="0"/>
                <a:cs typeface="Arial" pitchFamily="34" charset="0"/>
              </a:rPr>
              <a:t>The </a:t>
            </a:r>
            <a:r>
              <a:rPr lang="en-US" sz="2000" dirty="0">
                <a:latin typeface="Arial" pitchFamily="34" charset="0"/>
                <a:cs typeface="Arial" pitchFamily="34" charset="0"/>
              </a:rPr>
              <a:t>purpose of </a:t>
            </a:r>
            <a:r>
              <a:rPr lang="en-US" sz="2000" dirty="0" smtClean="0">
                <a:latin typeface="Arial" pitchFamily="34" charset="0"/>
                <a:cs typeface="Arial" pitchFamily="34" charset="0"/>
              </a:rPr>
              <a:t>this presentation </a:t>
            </a:r>
            <a:r>
              <a:rPr lang="en-US" sz="2000" dirty="0">
                <a:latin typeface="Arial" pitchFamily="34" charset="0"/>
                <a:cs typeface="Arial" pitchFamily="34" charset="0"/>
              </a:rPr>
              <a:t>is to examine culturally relevant teaching as a political pedagogy and a </a:t>
            </a:r>
            <a:r>
              <a:rPr lang="en-US" sz="2000" dirty="0" smtClean="0">
                <a:latin typeface="Arial" pitchFamily="34" charset="0"/>
                <a:cs typeface="Arial" pitchFamily="34" charset="0"/>
              </a:rPr>
              <a:t>new </a:t>
            </a:r>
            <a:r>
              <a:rPr lang="en-US" sz="2000" dirty="0">
                <a:latin typeface="Arial" pitchFamily="34" charset="0"/>
                <a:cs typeface="Arial" pitchFamily="34" charset="0"/>
              </a:rPr>
              <a:t>manifestation of what was considered "good" teaching in many </a:t>
            </a:r>
            <a:r>
              <a:rPr lang="en-US" sz="2000" dirty="0" smtClean="0">
                <a:latin typeface="Arial" pitchFamily="34" charset="0"/>
                <a:cs typeface="Arial" pitchFamily="34" charset="0"/>
              </a:rPr>
              <a:t>Black communities </a:t>
            </a:r>
            <a:r>
              <a:rPr lang="en-US" sz="2000" dirty="0">
                <a:latin typeface="Arial" pitchFamily="34" charset="0"/>
                <a:cs typeface="Arial" pitchFamily="34" charset="0"/>
              </a:rPr>
              <a:t>served by segregated schools. </a:t>
            </a:r>
            <a:r>
              <a:rPr lang="en-US" sz="2000" dirty="0" smtClean="0">
                <a:latin typeface="Arial" pitchFamily="34" charset="0"/>
                <a:cs typeface="Arial" pitchFamily="34" charset="0"/>
              </a:rPr>
              <a:t>Opened in 1927, Attucks is an example.</a:t>
            </a:r>
          </a:p>
          <a:p>
            <a:pPr>
              <a:lnSpc>
                <a:spcPct val="120000"/>
              </a:lnSpc>
              <a:buNone/>
            </a:pPr>
            <a:endParaRPr lang="en-US" sz="100" dirty="0" smtClean="0">
              <a:latin typeface="Arial" pitchFamily="34" charset="0"/>
              <a:cs typeface="Arial" pitchFamily="34" charset="0"/>
            </a:endParaRPr>
          </a:p>
          <a:p>
            <a:pPr>
              <a:lnSpc>
                <a:spcPct val="120000"/>
              </a:lnSpc>
              <a:buNone/>
            </a:pPr>
            <a:r>
              <a:rPr lang="en-US" sz="2000" dirty="0" smtClean="0">
                <a:latin typeface="Arial" pitchFamily="34" charset="0"/>
                <a:cs typeface="Arial" pitchFamily="34" charset="0"/>
              </a:rPr>
              <a:t>An </a:t>
            </a:r>
            <a:r>
              <a:rPr lang="en-US" sz="2000" dirty="0">
                <a:latin typeface="Arial" pitchFamily="34" charset="0"/>
                <a:cs typeface="Arial" pitchFamily="34" charset="0"/>
              </a:rPr>
              <a:t>examination of accounts of these schools that were valued by students and families reveals that the "good" of these institutions hinged not simply on the cultural similarities between teachers and students, but more importantly on the "political clarity" of the teachers. </a:t>
            </a:r>
            <a:endParaRPr lang="en-US" sz="2000" dirty="0" smtClean="0">
              <a:latin typeface="Arial" pitchFamily="34" charset="0"/>
              <a:cs typeface="Arial" pitchFamily="34" charset="0"/>
            </a:endParaRPr>
          </a:p>
          <a:p>
            <a:pPr>
              <a:lnSpc>
                <a:spcPct val="120000"/>
              </a:lnSpc>
              <a:buNone/>
            </a:pPr>
            <a:endParaRPr lang="en-US" sz="200" dirty="0" smtClean="0">
              <a:latin typeface="Arial" pitchFamily="34" charset="0"/>
              <a:cs typeface="Arial" pitchFamily="34" charset="0"/>
            </a:endParaRPr>
          </a:p>
          <a:p>
            <a:pPr>
              <a:lnSpc>
                <a:spcPct val="120000"/>
              </a:lnSpc>
              <a:buNone/>
            </a:pPr>
            <a:r>
              <a:rPr lang="en-US" sz="2000" dirty="0" smtClean="0">
                <a:latin typeface="Arial" pitchFamily="34" charset="0"/>
                <a:cs typeface="Arial" pitchFamily="34" charset="0"/>
              </a:rPr>
              <a:t>That </a:t>
            </a:r>
            <a:r>
              <a:rPr lang="en-US" sz="2000" dirty="0">
                <a:latin typeface="Arial" pitchFamily="34" charset="0"/>
                <a:cs typeface="Arial" pitchFamily="34" charset="0"/>
              </a:rPr>
              <a:t>is, these educators recognized the existence of oppression in their students' lives and sought to use their personal, professional, and social power to encourage children to understand and undermine their subordination. </a:t>
            </a:r>
            <a:endParaRPr lang="en-US" sz="2000" dirty="0" smtClean="0">
              <a:latin typeface="Arial" pitchFamily="34" charset="0"/>
              <a:cs typeface="Arial" pitchFamily="34" charset="0"/>
            </a:endParaRPr>
          </a:p>
          <a:p>
            <a:pPr>
              <a:lnSpc>
                <a:spcPct val="120000"/>
              </a:lnSpc>
              <a:buNone/>
            </a:pPr>
            <a:endParaRPr lang="en-US" sz="200" dirty="0" smtClean="0">
              <a:latin typeface="Arial" pitchFamily="34" charset="0"/>
              <a:cs typeface="Arial" pitchFamily="34" charset="0"/>
            </a:endParaRPr>
          </a:p>
          <a:p>
            <a:pPr>
              <a:lnSpc>
                <a:spcPct val="120000"/>
              </a:lnSpc>
              <a:buNone/>
            </a:pPr>
            <a:r>
              <a:rPr lang="en-US" sz="2000" dirty="0" smtClean="0">
                <a:latin typeface="Arial" pitchFamily="34" charset="0"/>
                <a:cs typeface="Arial" pitchFamily="34" charset="0"/>
              </a:rPr>
              <a:t>Thus</a:t>
            </a:r>
            <a:r>
              <a:rPr lang="en-US" sz="2000" dirty="0">
                <a:latin typeface="Arial" pitchFamily="34" charset="0"/>
                <a:cs typeface="Arial" pitchFamily="34" charset="0"/>
              </a:rPr>
              <a:t>, it was not the fact they shared the students’ culture, but that they shared their politics. Teachers used their knowledge of society's inequities and their influence to empower their marginalized students. </a:t>
            </a:r>
            <a:endParaRPr lang="en-US" sz="2000" dirty="0" smtClean="0">
              <a:latin typeface="Arial" pitchFamily="34" charset="0"/>
              <a:cs typeface="Arial" pitchFamily="34" charset="0"/>
            </a:endParaRPr>
          </a:p>
          <a:p>
            <a:pPr>
              <a:lnSpc>
                <a:spcPct val="120000"/>
              </a:lnSpc>
              <a:buNone/>
            </a:pPr>
            <a:endParaRPr lang="en-US" sz="500" dirty="0" smtClean="0">
              <a:latin typeface="Arial" pitchFamily="34" charset="0"/>
              <a:cs typeface="Arial" pitchFamily="34" charset="0"/>
            </a:endParaRPr>
          </a:p>
          <a:p>
            <a:pPr>
              <a:lnSpc>
                <a:spcPct val="120000"/>
              </a:lnSpc>
              <a:buNone/>
            </a:pPr>
            <a:r>
              <a:rPr lang="en-US" sz="2000" dirty="0" smtClean="0">
                <a:latin typeface="Arial" pitchFamily="34" charset="0"/>
                <a:cs typeface="Arial" pitchFamily="34" charset="0"/>
              </a:rPr>
              <a:t>By </a:t>
            </a:r>
            <a:r>
              <a:rPr lang="en-US" sz="2000" dirty="0">
                <a:latin typeface="Arial" pitchFamily="34" charset="0"/>
                <a:cs typeface="Arial" pitchFamily="34" charset="0"/>
              </a:rPr>
              <a:t>recognizing the political and historical dimensions of culturally relevant </a:t>
            </a:r>
            <a:r>
              <a:rPr lang="en-US" sz="2000" dirty="0" smtClean="0">
                <a:latin typeface="Arial" pitchFamily="34" charset="0"/>
                <a:cs typeface="Arial" pitchFamily="34" charset="0"/>
              </a:rPr>
              <a:t>teaching, </a:t>
            </a:r>
            <a:r>
              <a:rPr lang="en-US" sz="2000" dirty="0">
                <a:latin typeface="Arial" pitchFamily="34" charset="0"/>
                <a:cs typeface="Arial" pitchFamily="34" charset="0"/>
              </a:rPr>
              <a:t>its applications are broadened, expanding to issues of racism and social injustice that are relevant to all </a:t>
            </a:r>
            <a:r>
              <a:rPr lang="en-US" sz="2000" dirty="0" smtClean="0">
                <a:latin typeface="Arial" pitchFamily="34" charset="0"/>
                <a:cs typeface="Arial" pitchFamily="34" charset="0"/>
              </a:rPr>
              <a:t>Americans                                 </a:t>
            </a:r>
          </a:p>
          <a:p>
            <a:pPr>
              <a:lnSpc>
                <a:spcPct val="120000"/>
              </a:lnSpc>
              <a:buNone/>
            </a:pPr>
            <a:r>
              <a:rPr lang="en-US" sz="1600" dirty="0" smtClean="0">
                <a:latin typeface="Arial" pitchFamily="34" charset="0"/>
                <a:cs typeface="Arial" pitchFamily="34" charset="0"/>
                <a:hlinkClick r:id="rId3"/>
              </a:rPr>
              <a:t>http://vorcreatex.com/wp-content/uploads/2012/11/Cultural-competency-is-not-enough-Advancing-to-politically-relevant-teaching.pdf</a:t>
            </a:r>
            <a:r>
              <a:rPr lang="en-US" sz="1600" dirty="0" smtClean="0">
                <a:latin typeface="Arial" pitchFamily="34" charset="0"/>
                <a:cs typeface="Arial" pitchFamily="34" charset="0"/>
              </a:rPr>
              <a:t>      John Harris Loflin, 2012</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Arial" pitchFamily="34" charset="0"/>
                <a:cs typeface="Arial" pitchFamily="34" charset="0"/>
              </a:rPr>
              <a:t>Our challenge!</a:t>
            </a:r>
            <a:endParaRPr lang="en-US" dirty="0">
              <a:latin typeface="Arial" pitchFamily="34" charset="0"/>
              <a:cs typeface="Arial" pitchFamily="34" charset="0"/>
            </a:endParaRPr>
          </a:p>
        </p:txBody>
      </p:sp>
      <p:sp>
        <p:nvSpPr>
          <p:cNvPr id="3" name="Content Placeholder 2"/>
          <p:cNvSpPr>
            <a:spLocks noGrp="1"/>
          </p:cNvSpPr>
          <p:nvPr>
            <p:ph idx="1"/>
          </p:nvPr>
        </p:nvSpPr>
        <p:spPr>
          <a:xfrm>
            <a:off x="152400" y="1143001"/>
            <a:ext cx="8763000" cy="5486400"/>
          </a:xfrm>
        </p:spPr>
        <p:txBody>
          <a:bodyPr>
            <a:normAutofit fontScale="85000" lnSpcReduction="20000"/>
          </a:bodyPr>
          <a:lstStyle/>
          <a:p>
            <a:pPr>
              <a:buNone/>
            </a:pPr>
            <a:r>
              <a:rPr lang="en-US" sz="2600" dirty="0" smtClean="0">
                <a:latin typeface="Arial" pitchFamily="34" charset="0"/>
                <a:cs typeface="Arial" pitchFamily="34" charset="0"/>
              </a:rPr>
              <a:t> It was not the fact the all-Black teacher corps in a segregated  Attucks HS shared their students’ culture, but that they shared their politics.</a:t>
            </a:r>
          </a:p>
          <a:p>
            <a:pPr>
              <a:buNone/>
            </a:pPr>
            <a:endParaRPr lang="en-US" sz="2600" dirty="0" smtClean="0">
              <a:latin typeface="Arial" pitchFamily="34" charset="0"/>
              <a:cs typeface="Arial" pitchFamily="34" charset="0"/>
            </a:endParaRPr>
          </a:p>
          <a:p>
            <a:pPr marL="457200" indent="-457200">
              <a:buNone/>
            </a:pPr>
            <a:r>
              <a:rPr lang="en-US" sz="2600" dirty="0" smtClean="0">
                <a:latin typeface="Arial" pitchFamily="34" charset="0"/>
                <a:cs typeface="Arial" pitchFamily="34" charset="0"/>
              </a:rPr>
              <a:t>It was all about the "political clarity" of the Attucks teachers</a:t>
            </a:r>
          </a:p>
          <a:p>
            <a:pPr marL="857250" lvl="1" indent="-457200">
              <a:buFont typeface="Courier New" pitchFamily="49" charset="0"/>
              <a:buChar char="o"/>
            </a:pPr>
            <a:r>
              <a:rPr lang="en-US" sz="2600" dirty="0" smtClean="0">
                <a:latin typeface="Arial" pitchFamily="34" charset="0"/>
                <a:cs typeface="Arial" pitchFamily="34" charset="0"/>
              </a:rPr>
              <a:t>It was the ability of Attucks teachers to recognize the existence of oppression in their students' lives and do something about it</a:t>
            </a:r>
          </a:p>
          <a:p>
            <a:pPr marL="457200" indent="-457200">
              <a:buFont typeface="+mj-lt"/>
              <a:buAutoNum type="arabicPeriod"/>
            </a:pPr>
            <a:endParaRPr lang="en-US" sz="2400" dirty="0" smtClean="0">
              <a:latin typeface="Arial" pitchFamily="34" charset="0"/>
              <a:cs typeface="Arial" pitchFamily="34" charset="0"/>
            </a:endParaRPr>
          </a:p>
          <a:p>
            <a:pPr marL="457200" indent="-457200">
              <a:buFont typeface="+mj-lt"/>
              <a:buAutoNum type="arabicPeriod"/>
            </a:pPr>
            <a:r>
              <a:rPr lang="en-US" sz="3000" dirty="0" smtClean="0">
                <a:latin typeface="Arial" pitchFamily="34" charset="0"/>
                <a:cs typeface="Arial" pitchFamily="34" charset="0"/>
              </a:rPr>
              <a:t>How can we teachers use our personal, professional, and social power to encourage Black children to understand and undermine their subordination?</a:t>
            </a:r>
          </a:p>
          <a:p>
            <a:pPr marL="457200" indent="-457200">
              <a:buNone/>
            </a:pPr>
            <a:endParaRPr lang="en-US" sz="3000" dirty="0" smtClean="0">
              <a:latin typeface="Arial" pitchFamily="34" charset="0"/>
              <a:cs typeface="Arial" pitchFamily="34" charset="0"/>
            </a:endParaRPr>
          </a:p>
          <a:p>
            <a:pPr marL="457200" indent="-457200">
              <a:buNone/>
            </a:pPr>
            <a:r>
              <a:rPr lang="en-US" sz="3000" dirty="0" smtClean="0">
                <a:latin typeface="Arial" pitchFamily="34" charset="0"/>
                <a:cs typeface="Arial" pitchFamily="34" charset="0"/>
              </a:rPr>
              <a:t>2. How can we teachers use our knowledge of society's inequities and our influence to empower marginalized students?</a:t>
            </a:r>
            <a:r>
              <a:rPr lang="en-US" sz="1300" i="1" dirty="0" smtClean="0">
                <a:latin typeface="Arial" pitchFamily="34" charset="0"/>
                <a:cs typeface="Arial" pitchFamily="34" charset="0"/>
              </a:rPr>
              <a:t> </a:t>
            </a:r>
          </a:p>
          <a:p>
            <a:pPr>
              <a:buNone/>
            </a:pPr>
            <a:r>
              <a:rPr lang="en-US" sz="1200" dirty="0" smtClean="0"/>
              <a:t> </a:t>
            </a:r>
            <a:br>
              <a:rPr lang="en-US" sz="1200" dirty="0" smtClean="0"/>
            </a:b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524000"/>
            <a:ext cx="8229600" cy="4525963"/>
          </a:xfrm>
        </p:spPr>
        <p:txBody>
          <a:bodyPr/>
          <a:lstStyle/>
          <a:p>
            <a:pPr>
              <a:buNone/>
            </a:pPr>
            <a:r>
              <a:rPr lang="en-US" dirty="0" smtClean="0"/>
              <a:t>       </a:t>
            </a:r>
          </a:p>
          <a:p>
            <a:pPr>
              <a:buNone/>
            </a:pPr>
            <a:endParaRPr lang="en-US" sz="4800" dirty="0" smtClean="0"/>
          </a:p>
          <a:p>
            <a:pPr>
              <a:buNone/>
            </a:pPr>
            <a:r>
              <a:rPr lang="en-US" sz="4800" dirty="0" smtClean="0"/>
              <a:t>       What are we going to do?</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2800" dirty="0" smtClean="0">
                <a:latin typeface="Arial" pitchFamily="34" charset="0"/>
                <a:cs typeface="Arial" pitchFamily="34" charset="0"/>
              </a:rPr>
              <a:t>Recognize the global human rights of children and youth</a:t>
            </a:r>
            <a:r>
              <a:rPr lang="en-US" sz="1200" dirty="0" smtClean="0"/>
              <a:t/>
            </a:r>
            <a:br>
              <a:rPr lang="en-US" sz="1200" dirty="0" smtClean="0"/>
            </a:br>
            <a:endParaRPr lang="en-US" sz="1200" dirty="0"/>
          </a:p>
        </p:txBody>
      </p:sp>
      <p:sp>
        <p:nvSpPr>
          <p:cNvPr id="3" name="Content Placeholder 2"/>
          <p:cNvSpPr>
            <a:spLocks noGrp="1"/>
          </p:cNvSpPr>
          <p:nvPr>
            <p:ph idx="1"/>
          </p:nvPr>
        </p:nvSpPr>
        <p:spPr>
          <a:xfrm>
            <a:off x="457200" y="838200"/>
            <a:ext cx="8229600" cy="5638800"/>
          </a:xfrm>
        </p:spPr>
        <p:txBody>
          <a:bodyPr>
            <a:normAutofit fontScale="32500" lnSpcReduction="20000"/>
          </a:bodyPr>
          <a:lstStyle/>
          <a:p>
            <a:pPr>
              <a:buNone/>
            </a:pPr>
            <a:endParaRPr lang="en-US" dirty="0" smtClean="0"/>
          </a:p>
          <a:p>
            <a:pPr algn="ctr">
              <a:buNone/>
            </a:pPr>
            <a:endParaRPr lang="en-US" sz="4300" dirty="0" smtClean="0">
              <a:latin typeface="Arial" pitchFamily="34" charset="0"/>
              <a:cs typeface="Arial" pitchFamily="34" charset="0"/>
            </a:endParaRPr>
          </a:p>
          <a:p>
            <a:pPr algn="ctr">
              <a:buNone/>
            </a:pPr>
            <a:r>
              <a:rPr lang="en-US" sz="7400" dirty="0" smtClean="0">
                <a:latin typeface="Arial" pitchFamily="34" charset="0"/>
                <a:cs typeface="Arial" pitchFamily="34" charset="0"/>
              </a:rPr>
              <a:t>Children’s rights are human rights</a:t>
            </a:r>
          </a:p>
          <a:p>
            <a:pPr>
              <a:buNone/>
            </a:pPr>
            <a:endParaRPr lang="en-US" sz="4000" dirty="0" smtClean="0"/>
          </a:p>
          <a:p>
            <a:pPr>
              <a:buNone/>
            </a:pPr>
            <a:r>
              <a:rPr lang="en-US" sz="7400" dirty="0" smtClean="0">
                <a:latin typeface="Arial" pitchFamily="34" charset="0"/>
                <a:cs typeface="Arial" pitchFamily="34" charset="0"/>
              </a:rPr>
              <a:t>“All children are entitled to protection from abuse; provision of education, health care and an adequate standard of living; having their views heard, and; children vulnerable to discrimination are entitled to specific protections.” </a:t>
            </a:r>
          </a:p>
          <a:p>
            <a:pPr>
              <a:buNone/>
            </a:pPr>
            <a:r>
              <a:rPr lang="en-US" sz="4000" dirty="0" smtClean="0">
                <a:latin typeface="Arial" pitchFamily="34" charset="0"/>
                <a:cs typeface="Arial" pitchFamily="34" charset="0"/>
              </a:rPr>
              <a:t>                      -- Children’s Rights are Human Rights, </a:t>
            </a:r>
            <a:r>
              <a:rPr lang="en-US" sz="4000" u="sng" dirty="0" smtClean="0">
                <a:latin typeface="Arial" pitchFamily="34" charset="0"/>
                <a:cs typeface="Arial" pitchFamily="34" charset="0"/>
                <a:hlinkClick r:id="rId2"/>
              </a:rPr>
              <a:t>Canada's Campaign 2000 to End Child Poverty</a:t>
            </a:r>
            <a:r>
              <a:rPr lang="en-US" sz="4000" u="sng" dirty="0" smtClean="0">
                <a:latin typeface="Arial" pitchFamily="34" charset="0"/>
                <a:cs typeface="Arial" pitchFamily="34" charset="0"/>
              </a:rPr>
              <a:t> </a:t>
            </a:r>
            <a:endParaRPr lang="en-US" sz="4000" dirty="0" smtClean="0">
              <a:latin typeface="Arial" pitchFamily="34" charset="0"/>
              <a:cs typeface="Arial" pitchFamily="34" charset="0"/>
            </a:endParaRPr>
          </a:p>
          <a:p>
            <a:pPr>
              <a:buNone/>
            </a:pPr>
            <a:endParaRPr lang="en-US" sz="5100" dirty="0" smtClean="0">
              <a:latin typeface="Arial" pitchFamily="34" charset="0"/>
              <a:cs typeface="Arial" pitchFamily="34" charset="0"/>
            </a:endParaRPr>
          </a:p>
          <a:p>
            <a:pPr algn="ctr">
              <a:buNone/>
            </a:pPr>
            <a:r>
              <a:rPr lang="en-US" sz="6000" dirty="0" smtClean="0">
                <a:latin typeface="Arial" pitchFamily="34" charset="0"/>
                <a:cs typeface="Arial" pitchFamily="34" charset="0"/>
              </a:rPr>
              <a:t>Children and youth of Indianapolis have global human rights </a:t>
            </a:r>
          </a:p>
          <a:p>
            <a:pPr>
              <a:buNone/>
            </a:pPr>
            <a:r>
              <a:rPr lang="en-US" sz="6000" dirty="0" smtClean="0">
                <a:latin typeface="Arial" pitchFamily="34" charset="0"/>
                <a:cs typeface="Arial" pitchFamily="34" charset="0"/>
              </a:rPr>
              <a:t>--Children/youth must know they have global human rights </a:t>
            </a:r>
          </a:p>
          <a:p>
            <a:pPr>
              <a:buNone/>
            </a:pPr>
            <a:r>
              <a:rPr lang="en-US" sz="6000" dirty="0" smtClean="0">
                <a:latin typeface="Arial" pitchFamily="34" charset="0"/>
                <a:cs typeface="Arial" pitchFamily="34" charset="0"/>
              </a:rPr>
              <a:t>--Adults must know children/youth have these rights and validate them </a:t>
            </a:r>
          </a:p>
          <a:p>
            <a:pPr>
              <a:buNone/>
            </a:pPr>
            <a:r>
              <a:rPr lang="en-US" sz="6000" dirty="0" smtClean="0">
                <a:latin typeface="Arial" pitchFamily="34" charset="0"/>
                <a:cs typeface="Arial" pitchFamily="34" charset="0"/>
              </a:rPr>
              <a:t>--Children/youth must know that adults know they have human rights and so expect adult to recognize these rights </a:t>
            </a:r>
            <a:endParaRPr lang="en-US" sz="4500" dirty="0" smtClean="0">
              <a:latin typeface="Arial" pitchFamily="34" charset="0"/>
              <a:cs typeface="Arial" pitchFamily="34" charset="0"/>
            </a:endParaRPr>
          </a:p>
          <a:p>
            <a:pPr algn="ctr">
              <a:buNone/>
            </a:pPr>
            <a:endParaRPr lang="en-US" sz="4500" i="1" dirty="0" smtClean="0">
              <a:latin typeface="Arial" pitchFamily="34" charset="0"/>
              <a:cs typeface="Arial" pitchFamily="34" charset="0"/>
            </a:endParaRPr>
          </a:p>
          <a:p>
            <a:pPr algn="ctr">
              <a:buNone/>
            </a:pPr>
            <a:r>
              <a:rPr lang="en-US" sz="6000" i="1" dirty="0" smtClean="0">
                <a:latin typeface="Arial" pitchFamily="34" charset="0"/>
                <a:cs typeface="Arial" pitchFamily="34" charset="0"/>
              </a:rPr>
              <a:t>Create an Indianapolis version of the global </a:t>
            </a:r>
          </a:p>
          <a:p>
            <a:pPr algn="ctr">
              <a:buNone/>
            </a:pPr>
            <a:r>
              <a:rPr lang="en-US" sz="6000" i="1" dirty="0" smtClean="0">
                <a:latin typeface="Arial" pitchFamily="34" charset="0"/>
                <a:cs typeface="Arial" pitchFamily="34" charset="0"/>
              </a:rPr>
              <a:t>human rights of children and youth</a:t>
            </a:r>
          </a:p>
          <a:p>
            <a:pPr algn="ctr">
              <a:buNone/>
            </a:pPr>
            <a:endParaRPr lang="en-US" sz="4900" i="1" dirty="0" smtClean="0">
              <a:latin typeface="Arial" pitchFamily="34" charset="0"/>
              <a:cs typeface="Arial" pitchFamily="34" charset="0"/>
            </a:endParaRPr>
          </a:p>
          <a:p>
            <a:pPr algn="ctr">
              <a:buNone/>
            </a:pPr>
            <a:r>
              <a:rPr lang="en-US" sz="6000" dirty="0" smtClean="0">
                <a:latin typeface="Arial" pitchFamily="34" charset="0"/>
                <a:cs typeface="Arial" pitchFamily="34" charset="0"/>
              </a:rPr>
              <a:t>Make a pocket version students can carry around</a:t>
            </a:r>
          </a:p>
          <a:p>
            <a:pPr>
              <a:buNone/>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Universality</a:t>
            </a:r>
            <a:endParaRPr lang="en-US" sz="3600" dirty="0"/>
          </a:p>
        </p:txBody>
      </p:sp>
      <p:sp>
        <p:nvSpPr>
          <p:cNvPr id="3" name="Content Placeholder 2"/>
          <p:cNvSpPr>
            <a:spLocks noGrp="1"/>
          </p:cNvSpPr>
          <p:nvPr>
            <p:ph idx="1"/>
          </p:nvPr>
        </p:nvSpPr>
        <p:spPr>
          <a:xfrm>
            <a:off x="457200" y="1219200"/>
            <a:ext cx="8229600" cy="4525963"/>
          </a:xfrm>
        </p:spPr>
        <p:txBody>
          <a:bodyPr/>
          <a:lstStyle/>
          <a:p>
            <a:pPr>
              <a:buNone/>
            </a:pPr>
            <a:endParaRPr lang="en-US" dirty="0" smtClean="0"/>
          </a:p>
          <a:p>
            <a:pPr>
              <a:buNone/>
            </a:pPr>
            <a:endParaRPr lang="en-US" dirty="0" smtClean="0"/>
          </a:p>
          <a:p>
            <a:pPr>
              <a:buNone/>
            </a:pPr>
            <a:r>
              <a:rPr lang="en-US" dirty="0" smtClean="0"/>
              <a:t>“Act only on the maxim whereby thou can at the same time will that it should become a universal law.  </a:t>
            </a:r>
          </a:p>
          <a:p>
            <a:pPr>
              <a:buNone/>
            </a:pPr>
            <a:r>
              <a:rPr lang="en-US" dirty="0" smtClean="0"/>
              <a:t>   </a:t>
            </a:r>
            <a:r>
              <a:rPr lang="en-US" sz="2400" dirty="0" smtClean="0"/>
              <a:t>                            -- Immanuel Kant’s Categorical Imperative</a:t>
            </a:r>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en-US" smtClean="0"/>
          </a:p>
        </p:txBody>
      </p:sp>
      <p:pic>
        <p:nvPicPr>
          <p:cNvPr id="3075" name="Picture 3"/>
          <p:cNvPicPr>
            <a:picLocks noGrp="1" noChangeAspect="1" noChangeArrowheads="1"/>
          </p:cNvPicPr>
          <p:nvPr>
            <p:ph type="body" idx="1"/>
          </p:nvPr>
        </p:nvPicPr>
        <p:blipFill>
          <a:blip r:embed="rId2" cstate="print"/>
          <a:srcRect/>
          <a:stretch>
            <a:fillRect/>
          </a:stretch>
        </p:blipFill>
        <p:spPr>
          <a:xfrm>
            <a:off x="457200" y="609600"/>
            <a:ext cx="8229600" cy="5472113"/>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610600" cy="258762"/>
          </a:xfrm>
        </p:spPr>
        <p:txBody>
          <a:bodyPr>
            <a:noAutofit/>
          </a:bodyPr>
          <a:lstStyle/>
          <a:p>
            <a:r>
              <a:rPr lang="en-US" sz="3200" dirty="0" smtClean="0"/>
              <a:t>Child-centered vs. Community-centered Learning</a:t>
            </a:r>
            <a:endParaRPr lang="en-US" sz="3200" dirty="0"/>
          </a:p>
        </p:txBody>
      </p:sp>
      <p:sp>
        <p:nvSpPr>
          <p:cNvPr id="3" name="Content Placeholder 2"/>
          <p:cNvSpPr>
            <a:spLocks noGrp="1"/>
          </p:cNvSpPr>
          <p:nvPr>
            <p:ph idx="1"/>
          </p:nvPr>
        </p:nvSpPr>
        <p:spPr>
          <a:xfrm>
            <a:off x="228600" y="838200"/>
            <a:ext cx="8686800" cy="6172200"/>
          </a:xfrm>
        </p:spPr>
        <p:txBody>
          <a:bodyPr>
            <a:normAutofit fontScale="70000" lnSpcReduction="20000"/>
          </a:bodyPr>
          <a:lstStyle/>
          <a:p>
            <a:pPr>
              <a:buNone/>
            </a:pPr>
            <a:r>
              <a:rPr lang="en-US" b="1" i="1" dirty="0" smtClean="0"/>
              <a:t>                                             I think, therefore I am</a:t>
            </a:r>
          </a:p>
          <a:p>
            <a:pPr>
              <a:buNone/>
            </a:pPr>
            <a:r>
              <a:rPr lang="en-US" b="1" dirty="0" smtClean="0"/>
              <a:t>European perspective: The Cartesian method</a:t>
            </a:r>
            <a:r>
              <a:rPr lang="en-US" dirty="0" smtClean="0"/>
              <a:t> </a:t>
            </a:r>
            <a:r>
              <a:rPr lang="en-US" b="1" dirty="0" smtClean="0"/>
              <a:t>“cogito ergo sum”</a:t>
            </a:r>
            <a:endParaRPr lang="en-US" dirty="0" smtClean="0"/>
          </a:p>
          <a:p>
            <a:pPr>
              <a:buNone/>
            </a:pPr>
            <a:r>
              <a:rPr lang="en-US" dirty="0" smtClean="0"/>
              <a:t>In an attempt to understand his existence, Descartes (1596-1650) arrives at a single principle: thought exists. Since thought can’t be separated from the person, thus, the person exists: I think, therefore I am</a:t>
            </a:r>
            <a:r>
              <a:rPr lang="en-US" i="1" dirty="0" smtClean="0"/>
              <a:t>.</a:t>
            </a:r>
            <a:r>
              <a:rPr lang="en-US" dirty="0" smtClean="0"/>
              <a:t>  </a:t>
            </a:r>
            <a:r>
              <a:rPr lang="en-US" dirty="0" err="1" smtClean="0"/>
              <a:t>Decartes</a:t>
            </a:r>
            <a:r>
              <a:rPr lang="en-US" dirty="0" smtClean="0"/>
              <a:t>’ first person perspective becomes the essence of the individualism of European thought and culture.</a:t>
            </a:r>
          </a:p>
          <a:p>
            <a:pPr algn="ctr">
              <a:buNone/>
            </a:pPr>
            <a:r>
              <a:rPr lang="en-US" i="1" dirty="0" smtClean="0"/>
              <a:t> Thus, learning concerns self discovery, self-development and fulfillment, self-reliance, and personal autonomy.</a:t>
            </a:r>
            <a:endParaRPr lang="en-US" dirty="0" smtClean="0"/>
          </a:p>
          <a:p>
            <a:pPr algn="ctr">
              <a:buNone/>
            </a:pPr>
            <a:r>
              <a:rPr lang="en-US" b="1" i="1" dirty="0" smtClean="0"/>
              <a:t> I am because we are</a:t>
            </a:r>
            <a:endParaRPr lang="en-US" i="1" dirty="0" smtClean="0"/>
          </a:p>
          <a:p>
            <a:pPr>
              <a:buNone/>
            </a:pPr>
            <a:r>
              <a:rPr lang="en-US" b="1" dirty="0" smtClean="0"/>
              <a:t>African perspective: The </a:t>
            </a:r>
            <a:r>
              <a:rPr lang="en-US" b="1" dirty="0" err="1" smtClean="0"/>
              <a:t>Ubuntu</a:t>
            </a:r>
            <a:r>
              <a:rPr lang="en-US" b="1" dirty="0" smtClean="0"/>
              <a:t> principle “</a:t>
            </a:r>
            <a:r>
              <a:rPr lang="en-US" b="1" dirty="0" err="1" smtClean="0"/>
              <a:t>umuntu</a:t>
            </a:r>
            <a:r>
              <a:rPr lang="en-US" b="1" dirty="0" smtClean="0"/>
              <a:t> </a:t>
            </a:r>
            <a:r>
              <a:rPr lang="en-US" b="1" dirty="0" err="1" smtClean="0"/>
              <a:t>ngumuntu</a:t>
            </a:r>
            <a:r>
              <a:rPr lang="en-US" b="1" dirty="0" smtClean="0"/>
              <a:t> </a:t>
            </a:r>
            <a:r>
              <a:rPr lang="en-US" b="1" dirty="0" err="1" smtClean="0"/>
              <a:t>ngabantu</a:t>
            </a:r>
            <a:r>
              <a:rPr lang="en-US" b="1" dirty="0" smtClean="0"/>
              <a:t>”</a:t>
            </a:r>
            <a:endParaRPr lang="en-US" dirty="0" smtClean="0"/>
          </a:p>
          <a:p>
            <a:pPr>
              <a:buNone/>
            </a:pPr>
            <a:r>
              <a:rPr lang="en-US" dirty="0" err="1" smtClean="0"/>
              <a:t>Ubuntu</a:t>
            </a:r>
            <a:r>
              <a:rPr lang="en-US" dirty="0" smtClean="0"/>
              <a:t> comes from a Zulu proverb, “A human being only becomes a human being through other human beings.” In Zulu culture, the manner of greeting is: “I see you.” The return greeting is: “Here I am.”</a:t>
            </a:r>
          </a:p>
          <a:p>
            <a:pPr>
              <a:buNone/>
            </a:pPr>
            <a:r>
              <a:rPr lang="en-US" b="1" dirty="0" smtClean="0">
                <a:cs typeface="Arial" pitchFamily="34" charset="0"/>
              </a:rPr>
              <a:t>Communal constructivism: </a:t>
            </a:r>
            <a:r>
              <a:rPr lang="en-US" dirty="0" smtClean="0"/>
              <a:t>We exist </a:t>
            </a:r>
            <a:r>
              <a:rPr lang="en-US" u="sng" dirty="0" smtClean="0"/>
              <a:t>because we are seen</a:t>
            </a:r>
            <a:r>
              <a:rPr lang="en-US" dirty="0" smtClean="0"/>
              <a:t>, because the people around us respect and acknowledge us as a person</a:t>
            </a:r>
          </a:p>
          <a:p>
            <a:pPr algn="ctr">
              <a:buNone/>
            </a:pPr>
            <a:r>
              <a:rPr lang="en-US" i="1" dirty="0" smtClean="0">
                <a:cs typeface="Arial" pitchFamily="34" charset="0"/>
              </a:rPr>
              <a:t>“Learning should always be in connection with the community, because nothing of what we learn is of value unless it is of significance to the perseverance and well-being of the community.  </a:t>
            </a:r>
          </a:p>
          <a:p>
            <a:pPr algn="ctr">
              <a:buNone/>
            </a:pPr>
            <a:r>
              <a:rPr lang="en-US" sz="2300" dirty="0" smtClean="0">
                <a:cs typeface="Arial" pitchFamily="34" charset="0"/>
              </a:rPr>
              <a:t>“Communal constructivism” </a:t>
            </a:r>
            <a:r>
              <a:rPr lang="en-US" sz="2300" i="1" dirty="0" smtClean="0">
                <a:cs typeface="Arial" pitchFamily="34" charset="0"/>
              </a:rPr>
              <a:t>Dick de </a:t>
            </a:r>
            <a:r>
              <a:rPr lang="en-US" sz="2300" i="1" dirty="0" err="1" smtClean="0">
                <a:cs typeface="Arial" pitchFamily="34" charset="0"/>
              </a:rPr>
              <a:t>Groot</a:t>
            </a:r>
            <a:r>
              <a:rPr lang="en-US" sz="2300" i="1" dirty="0" smtClean="0">
                <a:cs typeface="Arial" pitchFamily="34" charset="0"/>
              </a:rPr>
              <a:t>, 2006</a:t>
            </a:r>
            <a:endParaRPr lang="en-US" sz="2300" dirty="0" smtClean="0">
              <a:cs typeface="Arial" pitchFamily="34" charset="0"/>
            </a:endParaRPr>
          </a:p>
          <a:p>
            <a:pPr algn="ctr">
              <a:buNone/>
            </a:pPr>
            <a:endParaRPr lang="en-US"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381000"/>
            <a:ext cx="8229600" cy="1676400"/>
          </a:xfrm>
        </p:spPr>
        <p:txBody>
          <a:bodyPr>
            <a:normAutofit fontScale="90000"/>
          </a:bodyPr>
          <a:lstStyle/>
          <a:p>
            <a:pPr eaLnBrk="1" hangingPunct="1"/>
            <a:r>
              <a:rPr lang="en-US" sz="4000" b="1" i="1" smtClean="0">
                <a:latin typeface="Times New Roman" pitchFamily="18" charset="0"/>
                <a:cs typeface="Times New Roman" pitchFamily="18" charset="0"/>
              </a:rPr>
              <a:t/>
            </a:r>
            <a:br>
              <a:rPr lang="en-US" sz="4000" b="1" i="1" smtClean="0">
                <a:latin typeface="Times New Roman" pitchFamily="18" charset="0"/>
                <a:cs typeface="Times New Roman" pitchFamily="18" charset="0"/>
              </a:rPr>
            </a:br>
            <a:r>
              <a:rPr lang="en-US" sz="4000" b="1" i="1" smtClean="0">
                <a:latin typeface="Times New Roman" pitchFamily="18" charset="0"/>
                <a:cs typeface="Times New Roman" pitchFamily="18" charset="0"/>
              </a:rPr>
              <a:t>The “Super 6” </a:t>
            </a:r>
            <a:br>
              <a:rPr lang="en-US" sz="4000" b="1" i="1" smtClean="0">
                <a:latin typeface="Times New Roman" pitchFamily="18" charset="0"/>
                <a:cs typeface="Times New Roman" pitchFamily="18" charset="0"/>
              </a:rPr>
            </a:br>
            <a:r>
              <a:rPr lang="en-US" sz="4000" b="1" i="1" smtClean="0">
                <a:latin typeface="Times New Roman" pitchFamily="18" charset="0"/>
                <a:cs typeface="Times New Roman" pitchFamily="18" charset="0"/>
              </a:rPr>
              <a:t>Urban Education Fundamentals </a:t>
            </a:r>
            <a:br>
              <a:rPr lang="en-US" sz="4000" b="1" i="1" smtClean="0">
                <a:latin typeface="Times New Roman" pitchFamily="18" charset="0"/>
                <a:cs typeface="Times New Roman" pitchFamily="18" charset="0"/>
              </a:rPr>
            </a:br>
            <a:endParaRPr lang="en-US" sz="4000" smtClean="0">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5105400"/>
          </a:xfrm>
        </p:spPr>
        <p:txBody>
          <a:bodyPr rtlCol="0">
            <a:normAutofit fontScale="70000" lnSpcReduction="20000"/>
          </a:bodyPr>
          <a:lstStyle/>
          <a:p>
            <a:pPr algn="ctr" eaLnBrk="1" fontAlgn="auto" hangingPunct="1">
              <a:spcAft>
                <a:spcPts val="0"/>
              </a:spcAft>
              <a:buFont typeface="Arial" charset="0"/>
              <a:buNone/>
              <a:defRPr/>
            </a:pPr>
            <a:r>
              <a:rPr lang="en-US" b="1" i="1" dirty="0" smtClean="0"/>
              <a:t>  </a:t>
            </a:r>
          </a:p>
          <a:p>
            <a:pPr algn="ctr" eaLnBrk="1" fontAlgn="auto" hangingPunct="1">
              <a:spcAft>
                <a:spcPts val="0"/>
              </a:spcAft>
              <a:buFont typeface="Arial" charset="0"/>
              <a:buNone/>
              <a:defRPr/>
            </a:pPr>
            <a:endParaRPr lang="en-US" b="1" i="1" dirty="0" smtClean="0">
              <a:latin typeface="Times New Roman" pitchFamily="18" charset="0"/>
              <a:cs typeface="Times New Roman" pitchFamily="18" charset="0"/>
            </a:endParaRP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Keynote Address Part I</a:t>
            </a: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John Harris </a:t>
            </a:r>
            <a:r>
              <a:rPr lang="en-US" sz="3400" dirty="0" err="1" smtClean="0">
                <a:latin typeface="Times New Roman" pitchFamily="18" charset="0"/>
                <a:cs typeface="Times New Roman" pitchFamily="18" charset="0"/>
              </a:rPr>
              <a:t>Loflin</a:t>
            </a:r>
            <a:endParaRPr lang="en-US" sz="3400" dirty="0" smtClean="0">
              <a:latin typeface="Times New Roman" pitchFamily="18" charset="0"/>
              <a:cs typeface="Times New Roman" pitchFamily="18" charset="0"/>
            </a:endParaRP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Black &amp; Latino Policy Institute</a:t>
            </a: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Indianapolis, Indiana USA</a:t>
            </a:r>
          </a:p>
          <a:p>
            <a:pPr algn="ctr" eaLnBrk="1" fontAlgn="auto" hangingPunct="1">
              <a:spcAft>
                <a:spcPts val="0"/>
              </a:spcAft>
              <a:buFont typeface="Arial" charset="0"/>
              <a:buNone/>
              <a:defRPr/>
            </a:pPr>
            <a:endParaRPr lang="en-US" sz="3400" dirty="0" smtClean="0">
              <a:latin typeface="Times New Roman" pitchFamily="18" charset="0"/>
              <a:cs typeface="Times New Roman" pitchFamily="18" charset="0"/>
            </a:endParaRP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South African </a:t>
            </a: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International Conference on Education</a:t>
            </a:r>
          </a:p>
          <a:p>
            <a:pPr algn="ctr" eaLnBrk="1" fontAlgn="auto" hangingPunct="1">
              <a:spcAft>
                <a:spcPts val="0"/>
              </a:spcAft>
              <a:buFont typeface="Arial" charset="0"/>
              <a:buNone/>
              <a:defRPr/>
            </a:pPr>
            <a:endParaRPr lang="en-US" sz="3400" dirty="0" smtClean="0">
              <a:latin typeface="Times New Roman" pitchFamily="18" charset="0"/>
              <a:cs typeface="Times New Roman" pitchFamily="18" charset="0"/>
            </a:endParaRP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African Academic Research Forum</a:t>
            </a: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Pretoria, South Africa</a:t>
            </a:r>
          </a:p>
          <a:p>
            <a:pPr algn="ctr" eaLnBrk="1" fontAlgn="auto" hangingPunct="1">
              <a:spcAft>
                <a:spcPts val="0"/>
              </a:spcAft>
              <a:buFont typeface="Arial" charset="0"/>
              <a:buNone/>
              <a:defRPr/>
            </a:pPr>
            <a:r>
              <a:rPr lang="en-US" sz="3400" dirty="0" smtClean="0">
                <a:latin typeface="Times New Roman" pitchFamily="18" charset="0"/>
                <a:cs typeface="Times New Roman" pitchFamily="18" charset="0"/>
              </a:rPr>
              <a:t>September 23, 2014</a:t>
            </a:r>
          </a:p>
          <a:p>
            <a:pPr eaLnBrk="1" fontAlgn="auto" hangingPunct="1">
              <a:spcAft>
                <a:spcPts val="0"/>
              </a:spcAft>
              <a:buFont typeface="Arial" charset="0"/>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25563"/>
          </a:xfrm>
        </p:spPr>
        <p:style>
          <a:lnRef idx="2">
            <a:schemeClr val="accent6">
              <a:shade val="50000"/>
            </a:schemeClr>
          </a:lnRef>
          <a:fillRef idx="1">
            <a:schemeClr val="accent6"/>
          </a:fillRef>
          <a:effectRef idx="0">
            <a:schemeClr val="accent6"/>
          </a:effectRef>
          <a:fontRef idx="minor">
            <a:schemeClr val="lt1"/>
          </a:fontRef>
        </p:style>
        <p:txBody>
          <a:bodyPr rtlCol="0">
            <a:normAutofit fontScale="90000"/>
          </a:bodyPr>
          <a:lstStyle/>
          <a:p>
            <a:pPr eaLnBrk="1" fontAlgn="auto" hangingPunct="1">
              <a:spcAft>
                <a:spcPts val="0"/>
              </a:spcAft>
              <a:defRPr/>
            </a:pPr>
            <a:r>
              <a:rPr lang="en-US" dirty="0" smtClean="0"/>
              <a:t>B&amp;LPI ‘s “Super 6” Urban Education Fundamentals</a:t>
            </a:r>
            <a:endParaRPr lang="en-US" dirty="0"/>
          </a:p>
        </p:txBody>
      </p:sp>
      <p:sp>
        <p:nvSpPr>
          <p:cNvPr id="3" name="Content Placeholder 2"/>
          <p:cNvSpPr>
            <a:spLocks noGrp="1"/>
          </p:cNvSpPr>
          <p:nvPr>
            <p:ph idx="1"/>
          </p:nvPr>
        </p:nvSpPr>
        <p:spPr>
          <a:xfrm>
            <a:off x="457200" y="2133600"/>
            <a:ext cx="8229600" cy="5029200"/>
          </a:xfrm>
        </p:spPr>
        <p:txBody>
          <a:bodyPr rtlCol="0">
            <a:normAutofit/>
          </a:bodyPr>
          <a:lstStyle/>
          <a:p>
            <a:pPr marL="514350" indent="-514350" eaLnBrk="1" fontAlgn="auto" hangingPunct="1">
              <a:spcAft>
                <a:spcPts val="0"/>
              </a:spcAft>
              <a:buFont typeface="+mj-lt"/>
              <a:buAutoNum type="arabicPeriod"/>
              <a:defRPr/>
            </a:pPr>
            <a:r>
              <a:rPr lang="en-US" sz="2800" dirty="0" smtClean="0">
                <a:latin typeface="Times New Roman" pitchFamily="18" charset="0"/>
                <a:cs typeface="Times New Roman" pitchFamily="18" charset="0"/>
              </a:rPr>
              <a:t>We are each born curious and motivated to learn</a:t>
            </a:r>
            <a:r>
              <a:rPr lang="en-US" sz="2800" dirty="0" smtClean="0"/>
              <a:t>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r>
              <a:rPr lang="en-US" dirty="0" smtClean="0"/>
              <a:t>                        </a:t>
            </a:r>
            <a:endParaRPr lang="en-US" i="1" dirty="0">
              <a:latin typeface="Times New Roman" pitchFamily="18" charset="0"/>
              <a:cs typeface="Times New Roman" pitchFamily="18" charset="0"/>
            </a:endParaRPr>
          </a:p>
        </p:txBody>
      </p:sp>
      <p:pic>
        <p:nvPicPr>
          <p:cNvPr id="4100" name="Picture 2" descr="http://www.parentinginformer.com/i/child-safety-300x223.jpg"/>
          <p:cNvPicPr>
            <a:picLocks noChangeAspect="1" noChangeArrowheads="1"/>
          </p:cNvPicPr>
          <p:nvPr/>
        </p:nvPicPr>
        <p:blipFill>
          <a:blip r:embed="rId2" cstate="print"/>
          <a:srcRect/>
          <a:stretch>
            <a:fillRect/>
          </a:stretch>
        </p:blipFill>
        <p:spPr bwMode="auto">
          <a:xfrm>
            <a:off x="5181600" y="3581400"/>
            <a:ext cx="2057400" cy="1895475"/>
          </a:xfrm>
          <a:prstGeom prst="rect">
            <a:avLst/>
          </a:prstGeom>
          <a:noFill/>
          <a:ln w="9525">
            <a:noFill/>
            <a:miter lim="800000"/>
            <a:headEnd/>
            <a:tailEnd/>
          </a:ln>
        </p:spPr>
      </p:pic>
      <p:pic>
        <p:nvPicPr>
          <p:cNvPr id="4101" name="Picture 5" descr="http://ebusiness.ascd.org/serverfiles/productimages/105028.jpg"/>
          <p:cNvPicPr>
            <a:picLocks noChangeAspect="1" noChangeArrowheads="1"/>
          </p:cNvPicPr>
          <p:nvPr/>
        </p:nvPicPr>
        <p:blipFill>
          <a:blip r:embed="rId3" cstate="print"/>
          <a:srcRect/>
          <a:stretch>
            <a:fillRect/>
          </a:stretch>
        </p:blipFill>
        <p:spPr bwMode="auto">
          <a:xfrm>
            <a:off x="1676400" y="3581400"/>
            <a:ext cx="195262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457200" y="152400"/>
            <a:ext cx="8229600" cy="182563"/>
          </a:xfrm>
        </p:spPr>
        <p:txBody>
          <a:bodyPr>
            <a:normAutofit fontScale="90000"/>
          </a:bodyPr>
          <a:lstStyle/>
          <a:p>
            <a:endParaRPr lang="en-US" smtClean="0"/>
          </a:p>
        </p:txBody>
      </p:sp>
      <p:sp>
        <p:nvSpPr>
          <p:cNvPr id="5123" name="Content Placeholder 4"/>
          <p:cNvSpPr>
            <a:spLocks noGrp="1"/>
          </p:cNvSpPr>
          <p:nvPr>
            <p:ph sz="half" idx="1"/>
          </p:nvPr>
        </p:nvSpPr>
        <p:spPr>
          <a:xfrm>
            <a:off x="457200" y="609600"/>
            <a:ext cx="4038600" cy="6096000"/>
          </a:xfrm>
        </p:spPr>
        <p:txBody>
          <a:bodyPr/>
          <a:lstStyle/>
          <a:p>
            <a:pPr>
              <a:buFont typeface="Arial" charset="0"/>
              <a:buNone/>
            </a:pPr>
            <a:r>
              <a:rPr lang="en-US" smtClean="0">
                <a:latin typeface="Times New Roman" pitchFamily="18" charset="0"/>
                <a:cs typeface="Times New Roman" pitchFamily="18" charset="0"/>
              </a:rPr>
              <a:t> We are </a:t>
            </a:r>
            <a:r>
              <a:rPr lang="en-US" i="1" smtClean="0">
                <a:latin typeface="Times New Roman" pitchFamily="18" charset="0"/>
                <a:cs typeface="Times New Roman" pitchFamily="18" charset="0"/>
              </a:rPr>
              <a:t>Homo curaos</a:t>
            </a:r>
          </a:p>
          <a:p>
            <a:pPr>
              <a:buFont typeface="Arial" charset="0"/>
              <a:buNone/>
            </a:pPr>
            <a:endParaRPr lang="en-US" i="1" smtClean="0">
              <a:latin typeface="Times New Roman" pitchFamily="18" charset="0"/>
              <a:cs typeface="Times New Roman" pitchFamily="18" charset="0"/>
            </a:endParaRPr>
          </a:p>
          <a:p>
            <a:pPr>
              <a:buFont typeface="Arial" charset="0"/>
              <a:buNone/>
            </a:pPr>
            <a:endParaRPr lang="en-US" i="1" smtClean="0">
              <a:latin typeface="Times New Roman" pitchFamily="18" charset="0"/>
              <a:cs typeface="Times New Roman" pitchFamily="18" charset="0"/>
            </a:endParaRPr>
          </a:p>
          <a:p>
            <a:pPr>
              <a:buFont typeface="Arial" charset="0"/>
              <a:buNone/>
            </a:pPr>
            <a:endParaRPr lang="en-US" i="1" smtClean="0">
              <a:latin typeface="Times New Roman" pitchFamily="18" charset="0"/>
              <a:cs typeface="Times New Roman" pitchFamily="18" charset="0"/>
            </a:endParaRPr>
          </a:p>
          <a:p>
            <a:pPr>
              <a:buFont typeface="Arial" charset="0"/>
              <a:buNone/>
            </a:pPr>
            <a:endParaRPr lang="en-US" sz="3200" i="1" smtClean="0">
              <a:latin typeface="Times New Roman" pitchFamily="18" charset="0"/>
              <a:cs typeface="Times New Roman" pitchFamily="18" charset="0"/>
            </a:endParaRPr>
          </a:p>
          <a:p>
            <a:pPr>
              <a:buFont typeface="Arial" charset="0"/>
              <a:buNone/>
            </a:pPr>
            <a:r>
              <a:rPr lang="en-US" smtClean="0">
                <a:latin typeface="Times New Roman" pitchFamily="18" charset="0"/>
                <a:cs typeface="Times New Roman" pitchFamily="18" charset="0"/>
              </a:rPr>
              <a:t>There is no such student as a “reluctant learner”</a:t>
            </a:r>
          </a:p>
          <a:p>
            <a:pPr>
              <a:buFont typeface="Arial" charset="0"/>
              <a:buNone/>
            </a:pPr>
            <a:endParaRPr lang="en-US" sz="1600" i="1" smtClean="0">
              <a:latin typeface="Times New Roman" pitchFamily="18" charset="0"/>
              <a:cs typeface="Times New Roman" pitchFamily="18" charset="0"/>
            </a:endParaRPr>
          </a:p>
          <a:p>
            <a:pPr>
              <a:buFont typeface="Arial" charset="0"/>
              <a:buNone/>
            </a:pPr>
            <a:endParaRPr lang="en-US" i="1" smtClean="0">
              <a:latin typeface="Times New Roman" pitchFamily="18" charset="0"/>
              <a:cs typeface="Times New Roman" pitchFamily="18" charset="0"/>
            </a:endParaRPr>
          </a:p>
        </p:txBody>
      </p:sp>
      <p:sp>
        <p:nvSpPr>
          <p:cNvPr id="5124" name="Content Placeholder 5"/>
          <p:cNvSpPr>
            <a:spLocks noGrp="1"/>
          </p:cNvSpPr>
          <p:nvPr>
            <p:ph sz="half" idx="2"/>
          </p:nvPr>
        </p:nvSpPr>
        <p:spPr>
          <a:xfrm>
            <a:off x="4800600" y="685800"/>
            <a:ext cx="4038600" cy="5943600"/>
          </a:xfrm>
        </p:spPr>
        <p:txBody>
          <a:bodyPr/>
          <a:lstStyle/>
          <a:p>
            <a:pPr>
              <a:buFont typeface="Arial" charset="0"/>
              <a:buNone/>
            </a:pPr>
            <a:r>
              <a:rPr lang="en-US" dirty="0" smtClean="0">
                <a:latin typeface="Times New Roman" pitchFamily="18" charset="0"/>
                <a:cs typeface="Times New Roman" pitchFamily="18" charset="0"/>
              </a:rPr>
              <a:t>Our brain does not have</a:t>
            </a:r>
          </a:p>
          <a:p>
            <a:pPr>
              <a:buFont typeface="Arial" charset="0"/>
              <a:buNone/>
            </a:pPr>
            <a:r>
              <a:rPr lang="en-US" dirty="0" smtClean="0">
                <a:latin typeface="Times New Roman" pitchFamily="18" charset="0"/>
                <a:cs typeface="Times New Roman" pitchFamily="18" charset="0"/>
              </a:rPr>
              <a:t>to be taught how to learn</a:t>
            </a:r>
          </a:p>
          <a:p>
            <a:pPr>
              <a:buFont typeface="Arial" charset="0"/>
              <a:buNone/>
            </a:pPr>
            <a:endParaRPr lang="en-US" dirty="0" smtClean="0">
              <a:latin typeface="Times New Roman" pitchFamily="18" charset="0"/>
              <a:cs typeface="Times New Roman" pitchFamily="18" charset="0"/>
            </a:endParaRPr>
          </a:p>
          <a:p>
            <a:pPr>
              <a:buFont typeface="Arial" charset="0"/>
              <a:buNone/>
            </a:pPr>
            <a:endParaRPr lang="en-US" dirty="0" smtClean="0">
              <a:latin typeface="Times New Roman" pitchFamily="18" charset="0"/>
              <a:cs typeface="Times New Roman" pitchFamily="18" charset="0"/>
            </a:endParaRPr>
          </a:p>
          <a:p>
            <a:pPr>
              <a:buFont typeface="Arial" charset="0"/>
              <a:buNone/>
            </a:pPr>
            <a:endParaRPr lang="en-US" dirty="0" smtClean="0">
              <a:latin typeface="Times New Roman" pitchFamily="18" charset="0"/>
              <a:cs typeface="Times New Roman" pitchFamily="18" charset="0"/>
            </a:endParaRPr>
          </a:p>
          <a:p>
            <a:pPr>
              <a:buFont typeface="Arial" charset="0"/>
              <a:buNone/>
            </a:pPr>
            <a:endParaRPr lang="en-US" dirty="0" smtClean="0">
              <a:latin typeface="Times New Roman" pitchFamily="18" charset="0"/>
              <a:cs typeface="Times New Roman" pitchFamily="18" charset="0"/>
            </a:endParaRPr>
          </a:p>
          <a:p>
            <a:pPr>
              <a:buFont typeface="Arial" charset="0"/>
              <a:buNone/>
            </a:pPr>
            <a:r>
              <a:rPr lang="en-US" dirty="0" smtClean="0">
                <a:latin typeface="Times New Roman" pitchFamily="18" charset="0"/>
                <a:cs typeface="Times New Roman" pitchFamily="18" charset="0"/>
              </a:rPr>
              <a:t>A Learner’s Bill of Rights</a:t>
            </a:r>
          </a:p>
          <a:p>
            <a:pPr>
              <a:buFont typeface="Arial" charset="0"/>
              <a:buNone/>
            </a:pPr>
            <a:endParaRPr lang="en-US" dirty="0" smtClean="0">
              <a:latin typeface="Times New Roman" pitchFamily="18" charset="0"/>
              <a:cs typeface="Times New Roman" pitchFamily="18" charset="0"/>
            </a:endParaRPr>
          </a:p>
          <a:p>
            <a:pPr>
              <a:buFont typeface="Arial" charset="0"/>
              <a:buNone/>
            </a:pPr>
            <a:endParaRPr lang="en-US" dirty="0" smtClean="0">
              <a:latin typeface="Times New Roman" pitchFamily="18" charset="0"/>
              <a:cs typeface="Times New Roman" pitchFamily="18" charset="0"/>
            </a:endParaRPr>
          </a:p>
        </p:txBody>
      </p:sp>
      <p:pic>
        <p:nvPicPr>
          <p:cNvPr id="5125" name="Content Placeholder 3" descr="http://ebusiness.ascd.org/serverfiles/productimages/108025.jpg"/>
          <p:cNvPicPr>
            <a:picLocks/>
          </p:cNvPicPr>
          <p:nvPr/>
        </p:nvPicPr>
        <p:blipFill>
          <a:blip r:embed="rId2" cstate="print"/>
          <a:srcRect/>
          <a:stretch>
            <a:fillRect/>
          </a:stretch>
        </p:blipFill>
        <p:spPr bwMode="auto">
          <a:xfrm>
            <a:off x="1447800" y="4419600"/>
            <a:ext cx="1676400" cy="2133600"/>
          </a:xfrm>
          <a:prstGeom prst="rect">
            <a:avLst/>
          </a:prstGeom>
          <a:noFill/>
          <a:ln w="9525">
            <a:noFill/>
            <a:miter lim="800000"/>
            <a:headEnd/>
            <a:tailEnd/>
          </a:ln>
        </p:spPr>
      </p:pic>
      <p:pic>
        <p:nvPicPr>
          <p:cNvPr id="5126" name="Picture 9" descr="https://encrypted-tbn2.gstatic.com/images?q=tbn:ANd9GcQ5OVul3izAlH9l3FNAeMBkdXJ2rAJ2Y0rT-mFGQgeTDHJUOpUL">
            <a:hlinkClick r:id="rId3"/>
          </p:cNvPr>
          <p:cNvPicPr>
            <a:picLocks noChangeAspect="1" noChangeArrowheads="1"/>
          </p:cNvPicPr>
          <p:nvPr/>
        </p:nvPicPr>
        <p:blipFill>
          <a:blip r:embed="rId4" cstate="print">
            <a:lum bright="-10000" contrast="40000"/>
          </a:blip>
          <a:srcRect b="11765"/>
          <a:stretch>
            <a:fillRect/>
          </a:stretch>
        </p:blipFill>
        <p:spPr bwMode="auto">
          <a:xfrm>
            <a:off x="4914900" y="1981200"/>
            <a:ext cx="3238500" cy="1371600"/>
          </a:xfrm>
          <a:prstGeom prst="rect">
            <a:avLst/>
          </a:prstGeom>
          <a:noFill/>
          <a:ln w="9525">
            <a:noFill/>
            <a:miter lim="800000"/>
            <a:headEnd/>
            <a:tailEnd/>
          </a:ln>
        </p:spPr>
      </p:pic>
      <p:pic>
        <p:nvPicPr>
          <p:cNvPr id="5127" name="Picture 12"/>
          <p:cNvPicPr>
            <a:picLocks noChangeAspect="1" noChangeArrowheads="1"/>
          </p:cNvPicPr>
          <p:nvPr/>
        </p:nvPicPr>
        <p:blipFill>
          <a:blip r:embed="rId5" cstate="print">
            <a:lum bright="-10000" contrast="20000"/>
          </a:blip>
          <a:srcRect r="10870"/>
          <a:stretch>
            <a:fillRect/>
          </a:stretch>
        </p:blipFill>
        <p:spPr bwMode="auto">
          <a:xfrm>
            <a:off x="762000" y="1295400"/>
            <a:ext cx="2743200" cy="1641475"/>
          </a:xfrm>
          <a:prstGeom prst="rect">
            <a:avLst/>
          </a:prstGeom>
          <a:noFill/>
          <a:ln w="9525">
            <a:noFill/>
            <a:miter lim="800000"/>
            <a:headEnd/>
            <a:tailEnd/>
          </a:ln>
        </p:spPr>
      </p:pic>
      <p:pic>
        <p:nvPicPr>
          <p:cNvPr id="5128" name="Picture 9" descr="https://encrypted-tbn1.gstatic.com/images?q=tbn:ANd9GcSIMlVScGQ0KJarmE2snS05fN-2MNntbRa97cNSr_PDL7pcIgPx">
            <a:hlinkClick r:id="rId6"/>
          </p:cNvPr>
          <p:cNvPicPr>
            <a:picLocks noChangeAspect="1" noChangeArrowheads="1"/>
          </p:cNvPicPr>
          <p:nvPr/>
        </p:nvPicPr>
        <p:blipFill>
          <a:blip r:embed="rId7" cstate="print"/>
          <a:srcRect t="19531"/>
          <a:stretch>
            <a:fillRect/>
          </a:stretch>
        </p:blipFill>
        <p:spPr bwMode="auto">
          <a:xfrm>
            <a:off x="5715000" y="4514850"/>
            <a:ext cx="2133600" cy="196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a:bodyPr>
          <a:lstStyle/>
          <a:p>
            <a:r>
              <a:rPr lang="en-US" sz="3200" dirty="0" smtClean="0">
                <a:latin typeface="Arial" pitchFamily="34" charset="0"/>
                <a:cs typeface="Arial" pitchFamily="34" charset="0"/>
              </a:rPr>
              <a:t>A Learner’s Bill of Rights</a:t>
            </a:r>
          </a:p>
        </p:txBody>
      </p:sp>
      <p:sp>
        <p:nvSpPr>
          <p:cNvPr id="3" name="Content Placeholder 2"/>
          <p:cNvSpPr>
            <a:spLocks noGrp="1"/>
          </p:cNvSpPr>
          <p:nvPr>
            <p:ph idx="1"/>
          </p:nvPr>
        </p:nvSpPr>
        <p:spPr/>
        <p:txBody>
          <a:bodyPr>
            <a:normAutofit/>
          </a:bodyPr>
          <a:lstStyle/>
          <a:p>
            <a:pPr>
              <a:buNone/>
              <a:defRPr/>
            </a:pPr>
            <a:endParaRPr lang="en-US" sz="2400" dirty="0" smtClean="0">
              <a:latin typeface="Arial" pitchFamily="34" charset="0"/>
              <a:cs typeface="Arial" pitchFamily="34" charset="0"/>
            </a:endParaRPr>
          </a:p>
          <a:p>
            <a:pPr>
              <a:buNone/>
              <a:defRPr/>
            </a:pPr>
            <a:endParaRPr lang="en-US" sz="2400" dirty="0" smtClean="0">
              <a:latin typeface="Arial" pitchFamily="34" charset="0"/>
              <a:cs typeface="Arial" pitchFamily="34" charset="0"/>
            </a:endParaRPr>
          </a:p>
          <a:p>
            <a:pPr>
              <a:buNone/>
              <a:defRPr/>
            </a:pPr>
            <a:r>
              <a:rPr lang="en-US" sz="2400" dirty="0" smtClean="0">
                <a:latin typeface="Arial" pitchFamily="34" charset="0"/>
                <a:cs typeface="Arial" pitchFamily="34" charset="0"/>
              </a:rPr>
              <a:t>LBR respects and maintains a student’s natural curiosity and motivation to learn with this affirmation:</a:t>
            </a:r>
          </a:p>
          <a:p>
            <a:pPr>
              <a:buNone/>
              <a:defRPr/>
            </a:pPr>
            <a:r>
              <a:rPr lang="en-US" sz="2400" dirty="0" smtClean="0">
                <a:latin typeface="Arial" pitchFamily="34" charset="0"/>
                <a:cs typeface="Arial" pitchFamily="34" charset="0"/>
              </a:rPr>
              <a:t>“I am a human being. I have an innate ability to learn. I was born full of wonder, curiosity, and motivated to learn.  I view my self and I expect others to view me as capable of learning and showing what I know and can do.”</a:t>
            </a:r>
          </a:p>
          <a:p>
            <a:pPr>
              <a:buNone/>
              <a:defRP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
          <p:cNvSpPr>
            <a:spLocks noChangeArrowheads="1"/>
          </p:cNvSpPr>
          <p:nvPr/>
        </p:nvSpPr>
        <p:spPr bwMode="auto">
          <a:xfrm>
            <a:off x="228600" y="2318"/>
            <a:ext cx="8686800"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ea typeface="MS Mincho" pitchFamily="49" charset="-128"/>
                <a:cs typeface="Arial" pitchFamily="34" charset="0"/>
              </a:rPr>
              <a:t>LBR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ea typeface="MS Mincho" pitchFamily="49" charset="-128"/>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1.  I have a right to a safe learning environment.</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2.  I have a right to accept myself as I am and to be accepted as I am.</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3.  I have a right to be respected and to define success in my own terms.</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4.  I have a right to learn at my own speed and in my own way.</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5.  I have a right to ask whatever questions I have, to say I don't understand, and I have a    </a:t>
            </a:r>
            <a:r>
              <a:rPr kumimoji="0" lang="en-US" b="0" i="0" u="none" strike="noStrike" cap="none" normalizeH="0" dirty="0" smtClean="0">
                <a:ln>
                  <a:noFill/>
                </a:ln>
                <a:solidFill>
                  <a:schemeClr val="tx1"/>
                </a:solidFill>
                <a:effectLst/>
                <a:ea typeface="MS Mincho" pitchFamily="49" charset="-128"/>
                <a:cs typeface="Tahoma"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ea typeface="MS Mincho" pitchFamily="49" charset="-128"/>
                <a:cs typeface="Tahoma" pitchFamily="34" charset="0"/>
              </a:rPr>
              <a:t>       </a:t>
            </a:r>
            <a:r>
              <a:rPr kumimoji="0" lang="en-US" b="0" i="0" u="none" strike="noStrike" cap="none" normalizeH="0" baseline="0" dirty="0" smtClean="0">
                <a:ln>
                  <a:noFill/>
                </a:ln>
                <a:solidFill>
                  <a:schemeClr val="tx1"/>
                </a:solidFill>
                <a:effectLst/>
                <a:ea typeface="MS Mincho" pitchFamily="49" charset="-128"/>
                <a:cs typeface="Tahoma" pitchFamily="34" charset="0"/>
              </a:rPr>
              <a:t>right not to understand.</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6.  I have a right to be different, to have my own culture, opinions, and values.</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7.  I have a right to think for myself, question authority and challenge facts.</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8.  I have a right to express my own views without ridicule.</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 9.  I have a right to need extra help and to ask for it.</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10.  I have a right to be treated fairly and to understand the grading process.</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11.  I have a right to evaluate my teachers and how they teach.</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MS Mincho" pitchFamily="49" charset="-128"/>
                <a:cs typeface="Tahoma" pitchFamily="34" charset="0"/>
              </a:rPr>
              <a:t>12.  I have a right not to base my self-worth solely on my academic performance.</a:t>
            </a:r>
            <a:endParaRPr kumimoji="0" lang="en-US" sz="1600" b="0" i="0" u="none" strike="noStrike" cap="none" normalizeH="0" baseline="0" dirty="0" smtClean="0">
              <a:ln>
                <a:noFill/>
              </a:ln>
              <a:solidFill>
                <a:schemeClr val="tx1"/>
              </a:solidFill>
              <a:effectLs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13"/>
              <a:tabLst/>
            </a:pPr>
            <a:r>
              <a:rPr kumimoji="0" lang="en-US" b="0" i="0" u="none" strike="noStrike" cap="none" normalizeH="0" baseline="0" dirty="0" smtClean="0">
                <a:ln>
                  <a:noFill/>
                </a:ln>
                <a:solidFill>
                  <a:schemeClr val="tx1"/>
                </a:solidFill>
                <a:effectLst/>
                <a:ea typeface="MS Mincho" pitchFamily="49" charset="-128"/>
                <a:cs typeface="Tahoma" pitchFamily="34" charset="0"/>
              </a:rPr>
              <a:t> I have a right to my own expectations and limitations, to change my mind, to give up, </a:t>
            </a:r>
          </a:p>
          <a:p>
            <a:pPr marL="342900" marR="0" lvl="0" indent="-342900" algn="l" defTabSz="914400" rtl="0" eaLnBrk="0" fontAlgn="base" latinLnBrk="0" hangingPunct="0">
              <a:lnSpc>
                <a:spcPct val="100000"/>
              </a:lnSpc>
              <a:spcBef>
                <a:spcPct val="0"/>
              </a:spcBef>
              <a:spcAft>
                <a:spcPct val="0"/>
              </a:spcAft>
              <a:buClrTx/>
              <a:buSzTx/>
              <a:tabLst/>
            </a:pPr>
            <a:r>
              <a:rPr lang="en-US" dirty="0" smtClean="0">
                <a:ea typeface="MS Mincho" pitchFamily="49" charset="-128"/>
                <a:cs typeface="Tahoma" pitchFamily="34" charset="0"/>
              </a:rPr>
              <a:t>        </a:t>
            </a:r>
            <a:r>
              <a:rPr kumimoji="0" lang="en-US" b="0" i="0" u="none" strike="noStrike" cap="none" normalizeH="0" baseline="0" dirty="0" smtClean="0">
                <a:ln>
                  <a:noFill/>
                </a:ln>
                <a:solidFill>
                  <a:schemeClr val="tx1"/>
                </a:solidFill>
                <a:effectLst/>
                <a:ea typeface="MS Mincho" pitchFamily="49" charset="-128"/>
                <a:cs typeface="Tahoma" pitchFamily="34" charset="0"/>
              </a:rPr>
              <a:t>to  succeed, to fail.</a:t>
            </a:r>
            <a:endParaRPr kumimoji="0" lang="en-US" sz="1600" b="0" i="0" u="none" strike="noStrike" cap="none" normalizeH="0" baseline="0" dirty="0" smtClean="0">
              <a:ln>
                <a:noFill/>
              </a:ln>
              <a:solidFill>
                <a:schemeClr val="tx1"/>
              </a:solidFill>
              <a:effectLs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14"/>
              <a:tabLst/>
            </a:pPr>
            <a:r>
              <a:rPr kumimoji="0" lang="en-US" b="0" i="0" u="none" strike="noStrike" cap="none" normalizeH="0" baseline="0" dirty="0" smtClean="0">
                <a:ln>
                  <a:noFill/>
                </a:ln>
                <a:solidFill>
                  <a:schemeClr val="tx1"/>
                </a:solidFill>
                <a:effectLst/>
                <a:ea typeface="MS Mincho" pitchFamily="49" charset="-128"/>
                <a:cs typeface="Tahoma" pitchFamily="34" charset="0"/>
              </a:rPr>
              <a:t> I have a right to make mistakes, to risk, guess, to have more than one way and one </a:t>
            </a:r>
          </a:p>
          <a:p>
            <a:pPr marL="342900" marR="0" lvl="0" indent="-342900" algn="l" defTabSz="914400" rtl="0" eaLnBrk="0" fontAlgn="base" latinLnBrk="0" hangingPunct="0">
              <a:lnSpc>
                <a:spcPct val="100000"/>
              </a:lnSpc>
              <a:spcBef>
                <a:spcPct val="0"/>
              </a:spcBef>
              <a:spcAft>
                <a:spcPct val="0"/>
              </a:spcAft>
              <a:buClrTx/>
              <a:buSzTx/>
              <a:tabLst/>
            </a:pPr>
            <a:r>
              <a:rPr lang="en-US" dirty="0" smtClean="0">
                <a:ea typeface="MS Mincho" pitchFamily="49" charset="-128"/>
                <a:cs typeface="Tahoma" pitchFamily="34" charset="0"/>
              </a:rPr>
              <a:t>         </a:t>
            </a:r>
            <a:r>
              <a:rPr kumimoji="0" lang="en-US" b="0" i="0" u="none" strike="noStrike" cap="none" normalizeH="0" baseline="0" dirty="0" smtClean="0">
                <a:ln>
                  <a:noFill/>
                </a:ln>
                <a:solidFill>
                  <a:schemeClr val="tx1"/>
                </a:solidFill>
                <a:effectLst/>
                <a:ea typeface="MS Mincho" pitchFamily="49" charset="-128"/>
                <a:cs typeface="Tahoma" pitchFamily="34" charset="0"/>
              </a:rPr>
              <a:t>chance to</a:t>
            </a:r>
            <a:r>
              <a:rPr lang="en-US" sz="1600" dirty="0" smtClean="0">
                <a:cs typeface="Arial" pitchFamily="34" charset="0"/>
              </a:rPr>
              <a:t> </a:t>
            </a:r>
            <a:r>
              <a:rPr kumimoji="0" lang="en-US" b="0" i="0" u="none" strike="noStrike" cap="none" normalizeH="0" baseline="0" dirty="0" smtClean="0">
                <a:ln>
                  <a:noFill/>
                </a:ln>
                <a:solidFill>
                  <a:schemeClr val="tx1"/>
                </a:solidFill>
                <a:effectLst/>
                <a:ea typeface="MS Mincho" pitchFamily="49" charset="-128"/>
                <a:cs typeface="Tahoma" pitchFamily="34" charset="0"/>
              </a:rPr>
              <a:t>show what I have learned.</a:t>
            </a:r>
            <a:endParaRPr kumimoji="0" lang="en-US" sz="1600" b="0" i="0" u="none" strike="noStrike" cap="none" normalizeH="0" baseline="0" dirty="0" smtClean="0">
              <a:ln>
                <a:noFill/>
              </a:ln>
              <a:solidFill>
                <a:schemeClr val="tx1"/>
              </a:solidFill>
              <a:effectLs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15"/>
              <a:tabLst/>
            </a:pPr>
            <a:r>
              <a:rPr kumimoji="0" lang="en-US" b="0" i="0" u="none" strike="noStrike" cap="none" normalizeH="0" baseline="0" dirty="0" smtClean="0">
                <a:ln>
                  <a:noFill/>
                </a:ln>
                <a:solidFill>
                  <a:schemeClr val="tx1"/>
                </a:solidFill>
                <a:effectLst/>
                <a:ea typeface="MS Mincho" pitchFamily="49" charset="-128"/>
                <a:cs typeface="Tahoma" pitchFamily="34" charset="0"/>
              </a:rPr>
              <a:t>I have a right to be a part of the decision making process that concerns my education, </a:t>
            </a:r>
          </a:p>
          <a:p>
            <a:pPr marL="342900" marR="0" lvl="0" indent="-342900" algn="l" defTabSz="914400" rtl="0" eaLnBrk="0" fontAlgn="base" latinLnBrk="0" hangingPunct="0">
              <a:lnSpc>
                <a:spcPct val="100000"/>
              </a:lnSpc>
              <a:spcBef>
                <a:spcPct val="0"/>
              </a:spcBef>
              <a:spcAft>
                <a:spcPct val="0"/>
              </a:spcAft>
              <a:buClrTx/>
              <a:buSzTx/>
              <a:tabLst/>
            </a:pPr>
            <a:r>
              <a:rPr lang="en-US" dirty="0" smtClean="0">
                <a:ea typeface="MS Mincho" pitchFamily="49" charset="-128"/>
                <a:cs typeface="Tahoma" pitchFamily="34" charset="0"/>
              </a:rPr>
              <a:t>       </a:t>
            </a:r>
            <a:r>
              <a:rPr kumimoji="0" lang="en-US" b="0" i="0" u="none" strike="noStrike" cap="none" normalizeH="0" baseline="0" dirty="0" smtClean="0">
                <a:ln>
                  <a:noFill/>
                </a:ln>
                <a:solidFill>
                  <a:schemeClr val="tx1"/>
                </a:solidFill>
                <a:effectLst/>
                <a:ea typeface="MS Mincho" pitchFamily="49" charset="-128"/>
                <a:cs typeface="Tahoma" pitchFamily="34" charset="0"/>
              </a:rPr>
              <a:t>classroom, and school—with my involvement determined progressively by my age and grade</a:t>
            </a:r>
            <a:r>
              <a:rPr kumimoji="0" lang="en-US" sz="1200" b="0" i="0" u="none" strike="noStrike" cap="none" normalizeH="0" baseline="0" dirty="0" smtClean="0">
                <a:ln>
                  <a:noFill/>
                </a:ln>
                <a:solidFill>
                  <a:schemeClr val="tx1"/>
                </a:solidFill>
                <a:effectLst/>
                <a:ea typeface="MS Mincho" pitchFamily="49" charset="-128"/>
                <a:cs typeface="Tahoma" pitchFamily="34" charset="0"/>
              </a:rPr>
              <a:t>.</a:t>
            </a:r>
            <a:endParaRPr kumimoji="0" lang="en-US" sz="18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458200" cy="228600"/>
          </a:xfrm>
        </p:spPr>
        <p:txBody>
          <a:bodyPr rtlCol="0">
            <a:normAutofit fontScale="90000"/>
          </a:bodyPr>
          <a:lstStyle/>
          <a:p>
            <a:pPr algn="l" eaLnBrk="1" fontAlgn="auto" hangingPunct="1">
              <a:spcAft>
                <a:spcPts val="0"/>
              </a:spcAft>
              <a:defRPr/>
            </a:pP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400" dirty="0" smtClean="0"/>
              <a:t/>
            </a:r>
            <a:br>
              <a:rPr lang="en-US" sz="2400" dirty="0" smtClean="0"/>
            </a:br>
            <a:endParaRPr lang="en-US" sz="2400" dirty="0"/>
          </a:p>
        </p:txBody>
      </p:sp>
      <p:sp>
        <p:nvSpPr>
          <p:cNvPr id="6147" name="Content Placeholder 4"/>
          <p:cNvSpPr>
            <a:spLocks noGrp="1"/>
          </p:cNvSpPr>
          <p:nvPr>
            <p:ph sz="half" idx="1"/>
          </p:nvPr>
        </p:nvSpPr>
        <p:spPr>
          <a:xfrm>
            <a:off x="457200" y="533400"/>
            <a:ext cx="4038600" cy="3687763"/>
          </a:xfrm>
        </p:spPr>
        <p:txBody>
          <a:bodyPr/>
          <a:lstStyle/>
          <a:p>
            <a:pPr eaLnBrk="1" hangingPunct="1">
              <a:buFont typeface="Arial" charset="0"/>
              <a:buNone/>
            </a:pPr>
            <a:r>
              <a:rPr lang="en-US" dirty="0" smtClean="0">
                <a:latin typeface="Times New Roman" pitchFamily="18" charset="0"/>
                <a:cs typeface="Times New Roman" pitchFamily="18" charset="0"/>
              </a:rPr>
              <a:t> Our brain is a social brain </a:t>
            </a:r>
          </a:p>
          <a:p>
            <a:pPr eaLnBrk="1" hangingPunct="1">
              <a:buFont typeface="Arial" charset="0"/>
              <a:buNone/>
            </a:pPr>
            <a:endParaRPr lang="en-US" dirty="0" smtClean="0">
              <a:latin typeface="Times New Roman" pitchFamily="18" charset="0"/>
              <a:cs typeface="Times New Roman" pitchFamily="18" charset="0"/>
            </a:endParaRPr>
          </a:p>
          <a:p>
            <a:pPr eaLnBrk="1" hangingPunct="1"/>
            <a:endParaRPr lang="en-US" dirty="0" smtClean="0"/>
          </a:p>
        </p:txBody>
      </p:sp>
      <p:sp>
        <p:nvSpPr>
          <p:cNvPr id="6148" name="Content Placeholder 5"/>
          <p:cNvSpPr>
            <a:spLocks noGrp="1"/>
          </p:cNvSpPr>
          <p:nvPr>
            <p:ph sz="half" idx="2"/>
          </p:nvPr>
        </p:nvSpPr>
        <p:spPr>
          <a:xfrm>
            <a:off x="4876800" y="533400"/>
            <a:ext cx="4038600" cy="3687763"/>
          </a:xfrm>
        </p:spPr>
        <p:txBody>
          <a:bodyPr/>
          <a:lstStyle/>
          <a:p>
            <a:pPr eaLnBrk="1" hangingPunct="1">
              <a:buFont typeface="Arial" charset="0"/>
              <a:buNone/>
            </a:pPr>
            <a:r>
              <a:rPr lang="en-US" dirty="0" smtClean="0">
                <a:latin typeface="Times New Roman" pitchFamily="18" charset="0"/>
                <a:cs typeface="Times New Roman" pitchFamily="18" charset="0"/>
              </a:rPr>
              <a:t>  Our brain connects new information to what it     </a:t>
            </a:r>
            <a:r>
              <a:rPr lang="en-US" i="1" dirty="0" smtClean="0">
                <a:latin typeface="Times New Roman" pitchFamily="18" charset="0"/>
                <a:cs typeface="Times New Roman" pitchFamily="18" charset="0"/>
              </a:rPr>
              <a:t>already</a:t>
            </a:r>
            <a:r>
              <a:rPr lang="en-US" dirty="0" smtClean="0">
                <a:latin typeface="Times New Roman" pitchFamily="18" charset="0"/>
                <a:cs typeface="Times New Roman" pitchFamily="18" charset="0"/>
              </a:rPr>
              <a:t> knows</a:t>
            </a:r>
          </a:p>
          <a:p>
            <a:pPr eaLnBrk="1" hangingPunct="1"/>
            <a:endParaRPr lang="en-US" dirty="0" smtClean="0">
              <a:latin typeface="Times New Roman" pitchFamily="18" charset="0"/>
              <a:cs typeface="Times New Roman" pitchFamily="18" charset="0"/>
            </a:endParaRPr>
          </a:p>
          <a:p>
            <a:pPr eaLnBrk="1" hangingPunct="1"/>
            <a:endParaRPr lang="en-US" dirty="0" smtClean="0">
              <a:latin typeface="Times New Roman" pitchFamily="18" charset="0"/>
              <a:cs typeface="Times New Roman" pitchFamily="18" charset="0"/>
            </a:endParaRPr>
          </a:p>
          <a:p>
            <a:pPr eaLnBrk="1" hangingPunct="1"/>
            <a:endParaRPr lang="en-US" dirty="0" smtClean="0">
              <a:latin typeface="Times New Roman" pitchFamily="18" charset="0"/>
              <a:cs typeface="Times New Roman" pitchFamily="18" charset="0"/>
            </a:endParaRPr>
          </a:p>
        </p:txBody>
      </p:sp>
      <p:pic>
        <p:nvPicPr>
          <p:cNvPr id="6149" name="Picture 11" descr="http://4.bp.blogspot.com/-aEsr4420BRY/UXZbAaP8SCI/AAAAAAAAANo/IFBySpjeR2s/s72-c/Brain-Future-Learning.jpg"/>
          <p:cNvPicPr>
            <a:picLocks noChangeAspect="1" noChangeArrowheads="1"/>
          </p:cNvPicPr>
          <p:nvPr/>
        </p:nvPicPr>
        <p:blipFill>
          <a:blip r:embed="rId2" cstate="print"/>
          <a:srcRect/>
          <a:stretch>
            <a:fillRect/>
          </a:stretch>
        </p:blipFill>
        <p:spPr bwMode="auto">
          <a:xfrm>
            <a:off x="6019800" y="2057400"/>
            <a:ext cx="1905000" cy="1676400"/>
          </a:xfrm>
          <a:prstGeom prst="rect">
            <a:avLst/>
          </a:prstGeom>
          <a:noFill/>
          <a:ln w="9525">
            <a:noFill/>
            <a:miter lim="800000"/>
            <a:headEnd/>
            <a:tailEnd/>
          </a:ln>
        </p:spPr>
      </p:pic>
      <p:pic>
        <p:nvPicPr>
          <p:cNvPr id="6150" name="Picture 12" descr="http://www.alcentres.co.uk/wp-content/uploads/2013/03/11961229_xxl1.jpg"/>
          <p:cNvPicPr>
            <a:picLocks noChangeAspect="1" noChangeArrowheads="1"/>
          </p:cNvPicPr>
          <p:nvPr/>
        </p:nvPicPr>
        <p:blipFill>
          <a:blip r:embed="rId3" cstate="print"/>
          <a:srcRect b="8571"/>
          <a:stretch>
            <a:fillRect/>
          </a:stretch>
        </p:blipFill>
        <p:spPr bwMode="auto">
          <a:xfrm>
            <a:off x="1143000" y="1295400"/>
            <a:ext cx="2819400" cy="2438400"/>
          </a:xfrm>
          <a:prstGeom prst="rect">
            <a:avLst/>
          </a:prstGeom>
          <a:noFill/>
          <a:ln w="9525">
            <a:noFill/>
            <a:miter lim="800000"/>
            <a:headEnd/>
            <a:tailEnd/>
          </a:ln>
        </p:spPr>
      </p:pic>
      <p:sp>
        <p:nvSpPr>
          <p:cNvPr id="6151" name="Rectangle 9"/>
          <p:cNvSpPr>
            <a:spLocks noChangeArrowheads="1"/>
          </p:cNvSpPr>
          <p:nvPr/>
        </p:nvSpPr>
        <p:spPr bwMode="auto">
          <a:xfrm>
            <a:off x="914400" y="4486275"/>
            <a:ext cx="4572000" cy="1662113"/>
          </a:xfrm>
          <a:prstGeom prst="rect">
            <a:avLst/>
          </a:prstGeom>
          <a:noFill/>
          <a:ln w="9525">
            <a:noFill/>
            <a:miter lim="800000"/>
            <a:headEnd/>
            <a:tailEnd/>
          </a:ln>
        </p:spPr>
        <p:txBody>
          <a:bodyPr>
            <a:spAutoFit/>
          </a:bodyPr>
          <a:lstStyle/>
          <a:p>
            <a:r>
              <a:rPr lang="en-US" sz="2800" dirty="0" smtClean="0">
                <a:latin typeface="Times New Roman" pitchFamily="18" charset="0"/>
                <a:cs typeface="Times New Roman" pitchFamily="18" charset="0"/>
              </a:rPr>
              <a:t>Learning does not come from teaching; learning comes from thinking</a:t>
            </a:r>
          </a:p>
          <a:p>
            <a:endParaRPr lang="en-US" dirty="0">
              <a:latin typeface="Times New Roman" pitchFamily="18" charset="0"/>
              <a:cs typeface="Times New Roman" pitchFamily="18" charset="0"/>
            </a:endParaRPr>
          </a:p>
        </p:txBody>
      </p:sp>
      <p:pic>
        <p:nvPicPr>
          <p:cNvPr id="6152" name="Picture 13" descr="http://www.educationnews.org/wp-content/uploads/2011/11/Curious-story.jpg"/>
          <p:cNvPicPr>
            <a:picLocks noChangeAspect="1" noChangeArrowheads="1"/>
          </p:cNvPicPr>
          <p:nvPr/>
        </p:nvPicPr>
        <p:blipFill>
          <a:blip r:embed="rId4" cstate="print"/>
          <a:srcRect/>
          <a:stretch>
            <a:fillRect/>
          </a:stretch>
        </p:blipFill>
        <p:spPr bwMode="auto">
          <a:xfrm>
            <a:off x="5638800" y="4191000"/>
            <a:ext cx="28956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pPr>
              <a:defRPr/>
            </a:pPr>
            <a:r>
              <a:rPr lang="en-US" sz="4000" dirty="0" smtClean="0"/>
              <a:t/>
            </a:r>
            <a:br>
              <a:rPr lang="en-US" sz="4000" dirty="0" smtClean="0"/>
            </a:br>
            <a:r>
              <a:rPr lang="en-US" sz="3600" dirty="0" smtClean="0">
                <a:latin typeface="Arial" pitchFamily="34" charset="0"/>
                <a:cs typeface="Arial" pitchFamily="34" charset="0"/>
              </a:rPr>
              <a:t>Frame of Reference*</a:t>
            </a:r>
            <a:r>
              <a:rPr lang="en-US" dirty="0" smtClean="0"/>
              <a:t/>
            </a:r>
            <a:br>
              <a:rPr lang="en-US" dirty="0" smtClean="0"/>
            </a:br>
            <a:endParaRPr lang="en-US" dirty="0"/>
          </a:p>
        </p:txBody>
      </p:sp>
      <p:sp>
        <p:nvSpPr>
          <p:cNvPr id="74755" name="Content Placeholder 2"/>
          <p:cNvSpPr>
            <a:spLocks noGrp="1"/>
          </p:cNvSpPr>
          <p:nvPr>
            <p:ph idx="1"/>
          </p:nvPr>
        </p:nvSpPr>
        <p:spPr>
          <a:xfrm>
            <a:off x="228600" y="762000"/>
            <a:ext cx="8686800" cy="5867400"/>
          </a:xfrm>
        </p:spPr>
        <p:txBody>
          <a:bodyPr>
            <a:noAutofit/>
          </a:bodyPr>
          <a:lstStyle/>
          <a:p>
            <a:pPr algn="ctr">
              <a:buFont typeface="Arial" pitchFamily="34" charset="0"/>
              <a:buNone/>
            </a:pPr>
            <a:r>
              <a:rPr lang="en-US" sz="2000" b="1" dirty="0" smtClean="0">
                <a:cs typeface="Arial" pitchFamily="34" charset="0"/>
              </a:rPr>
              <a:t>Learning does not come from teaching; learning come from thinking.</a:t>
            </a:r>
            <a:endParaRPr lang="en-US" sz="2000" dirty="0" smtClean="0">
              <a:cs typeface="Arial" pitchFamily="34" charset="0"/>
            </a:endParaRPr>
          </a:p>
          <a:p>
            <a:pPr>
              <a:buFont typeface="Arial" pitchFamily="34" charset="0"/>
              <a:buNone/>
            </a:pPr>
            <a:r>
              <a:rPr lang="en-US" sz="2000" dirty="0" smtClean="0">
                <a:cs typeface="Arial" pitchFamily="34" charset="0"/>
              </a:rPr>
              <a:t>The brain connects new information to what it already knows so a teacher can’t teach you anything  you don’t have some idea about in the first place</a:t>
            </a:r>
          </a:p>
          <a:p>
            <a:pPr>
              <a:buFont typeface="Arial" pitchFamily="34" charset="0"/>
              <a:buNone/>
            </a:pPr>
            <a:endParaRPr lang="en-US" sz="1050" dirty="0" smtClean="0">
              <a:cs typeface="Arial" pitchFamily="34" charset="0"/>
            </a:endParaRPr>
          </a:p>
          <a:p>
            <a:pPr>
              <a:buNone/>
            </a:pPr>
            <a:r>
              <a:rPr lang="en-US" sz="2000" dirty="0" smtClean="0">
                <a:cs typeface="Arial" pitchFamily="34" charset="0"/>
              </a:rPr>
              <a:t>Teachers are trained to think they “teach” students something. This is the “banking “ concept:  Students’ heads are empty and teachers make deposits which students withdraw during tests.</a:t>
            </a:r>
          </a:p>
          <a:p>
            <a:pPr>
              <a:buFont typeface="Arial" pitchFamily="34" charset="0"/>
              <a:buNone/>
            </a:pPr>
            <a:r>
              <a:rPr lang="en-US" sz="2000" dirty="0" smtClean="0">
                <a:cs typeface="Arial" pitchFamily="34" charset="0"/>
              </a:rPr>
              <a:t>But this is used to hide the fact teachers are colonizing—confusing education with assimilation   </a:t>
            </a:r>
          </a:p>
          <a:p>
            <a:pPr>
              <a:buNone/>
            </a:pPr>
            <a:r>
              <a:rPr lang="en-US" sz="2000" i="1" dirty="0" smtClean="0">
                <a:cs typeface="Arial" pitchFamily="34" charset="0"/>
              </a:rPr>
              <a:t>“Education is indoctrination for whites, subjugation for Blacks .”</a:t>
            </a:r>
            <a:r>
              <a:rPr lang="en-US" sz="2000" dirty="0" smtClean="0">
                <a:cs typeface="Arial" pitchFamily="34" charset="0"/>
              </a:rPr>
              <a:t>  – James Baldwin</a:t>
            </a:r>
          </a:p>
          <a:p>
            <a:pPr>
              <a:buFont typeface="Arial" pitchFamily="34" charset="0"/>
              <a:buNone/>
            </a:pPr>
            <a:r>
              <a:rPr lang="en-US" sz="2000" dirty="0" smtClean="0">
                <a:cs typeface="Arial" pitchFamily="34" charset="0"/>
              </a:rPr>
              <a:t>Schools/teachers use the mainstream’s frame of reference (cultural capital) and not the student’s frame (cultural capital) to teach them  </a:t>
            </a:r>
          </a:p>
          <a:p>
            <a:pPr>
              <a:buFont typeface="Arial" pitchFamily="34" charset="0"/>
              <a:buNone/>
            </a:pPr>
            <a:r>
              <a:rPr lang="en-US" sz="2000" dirty="0" smtClean="0">
                <a:cs typeface="Arial" pitchFamily="34" charset="0"/>
              </a:rPr>
              <a:t>If a student does not have that frame or can’t understand that frame, they can do poorly White middle-class students are raised in that frame</a:t>
            </a:r>
          </a:p>
          <a:p>
            <a:pPr>
              <a:buFont typeface="Arial" pitchFamily="34" charset="0"/>
              <a:buNone/>
            </a:pPr>
            <a:r>
              <a:rPr lang="en-US" sz="2000" dirty="0" smtClean="0">
                <a:cs typeface="Arial" pitchFamily="34" charset="0"/>
              </a:rPr>
              <a:t>Students come to school with their own frame (Funds of Knowledge), but many times it’s not respected  and used</a:t>
            </a:r>
            <a:endParaRPr lang="en-US" sz="1200" dirty="0" smtClean="0"/>
          </a:p>
          <a:p>
            <a:pPr>
              <a:buFont typeface="Arial" pitchFamily="34" charset="0"/>
              <a:buNone/>
            </a:pPr>
            <a:r>
              <a:rPr lang="en-US" sz="2000" dirty="0" smtClean="0"/>
              <a:t>                                                               *Dr. Yvette Jackson </a:t>
            </a:r>
            <a:r>
              <a:rPr lang="en-US" sz="2000" i="1" dirty="0" smtClean="0"/>
              <a:t>Pedagogy of Confidence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533400"/>
          </a:xfrm>
        </p:spPr>
        <p:txBody>
          <a:bodyPr>
            <a:noAutofit/>
          </a:bodyPr>
          <a:lstStyle/>
          <a:p>
            <a:r>
              <a:rPr lang="en-US" sz="2000" dirty="0" smtClean="0">
                <a:latin typeface="Arial" pitchFamily="34" charset="0"/>
                <a:cs typeface="Arial" pitchFamily="34" charset="0"/>
              </a:rPr>
              <a:t>Cultural Values in Learning and Education</a:t>
            </a:r>
            <a:r>
              <a:rPr lang="en-US" sz="1800" dirty="0" smtClean="0">
                <a:latin typeface="Arial" pitchFamily="34" charset="0"/>
                <a:cs typeface="Arial" pitchFamily="34" charset="0"/>
              </a:rPr>
              <a:t> </a:t>
            </a:r>
            <a:r>
              <a:rPr lang="en-US" sz="1100" dirty="0" smtClean="0">
                <a:latin typeface="Arial" pitchFamily="34" charset="0"/>
                <a:cs typeface="Arial" pitchFamily="34" charset="0"/>
              </a:rPr>
              <a:t> - Trumbull, Greenfield &amp; Quiroz, 2003</a:t>
            </a:r>
            <a:r>
              <a:rPr lang="en-US" sz="1200" dirty="0" smtClean="0"/>
              <a:t/>
            </a:r>
            <a:br>
              <a:rPr lang="en-US" sz="1200" dirty="0" smtClean="0"/>
            </a:br>
            <a:endParaRPr lang="en-US" sz="1200" dirty="0"/>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endParaRPr lang="en-US"/>
          </a:p>
        </p:txBody>
      </p:sp>
      <p:graphicFrame>
        <p:nvGraphicFramePr>
          <p:cNvPr id="3" name="Table 2"/>
          <p:cNvGraphicFramePr>
            <a:graphicFrameLocks noGrp="1"/>
          </p:cNvGraphicFramePr>
          <p:nvPr/>
        </p:nvGraphicFramePr>
        <p:xfrm>
          <a:off x="457200" y="609600"/>
          <a:ext cx="8229599" cy="6073033"/>
        </p:xfrm>
        <a:graphic>
          <a:graphicData uri="http://schemas.openxmlformats.org/drawingml/2006/table">
            <a:tbl>
              <a:tblPr/>
              <a:tblGrid>
                <a:gridCol w="3051623"/>
                <a:gridCol w="2497708"/>
                <a:gridCol w="2680268"/>
              </a:tblGrid>
              <a:tr h="487679">
                <a:tc>
                  <a:txBody>
                    <a:bodyPr/>
                    <a:lstStyle/>
                    <a:p>
                      <a:pPr marL="0" marR="0">
                        <a:spcBef>
                          <a:spcPts val="0"/>
                        </a:spcBef>
                        <a:spcAft>
                          <a:spcPts val="900"/>
                        </a:spcAft>
                      </a:pPr>
                      <a:r>
                        <a:rPr lang="en-US" sz="1050" dirty="0">
                          <a:solidFill>
                            <a:srgbClr val="000000"/>
                          </a:solidFill>
                          <a:latin typeface="Times New Roman" pitchFamily="18" charset="0"/>
                          <a:ea typeface="Times New Roman"/>
                          <a:cs typeface="Times New Roman" pitchFamily="18" charset="0"/>
                        </a:rPr>
                        <a:t> </a:t>
                      </a: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smtClean="0">
                          <a:solidFill>
                            <a:srgbClr val="000000"/>
                          </a:solidFill>
                          <a:latin typeface="Times New Roman" pitchFamily="18" charset="0"/>
                          <a:ea typeface="Times New Roman"/>
                          <a:cs typeface="Times New Roman" pitchFamily="18" charset="0"/>
                        </a:rPr>
                        <a:t>Characteristics</a:t>
                      </a:r>
                      <a:r>
                        <a:rPr lang="en-US" sz="1400" b="1" baseline="0" dirty="0" smtClean="0">
                          <a:solidFill>
                            <a:srgbClr val="000000"/>
                          </a:solidFill>
                          <a:latin typeface="Times New Roman" pitchFamily="18" charset="0"/>
                          <a:ea typeface="Times New Roman"/>
                          <a:cs typeface="Times New Roman" pitchFamily="18" charset="0"/>
                        </a:rPr>
                        <a:t> o</a:t>
                      </a:r>
                      <a:r>
                        <a:rPr lang="en-US" sz="1400" b="1" dirty="0" smtClean="0">
                          <a:solidFill>
                            <a:srgbClr val="000000"/>
                          </a:solidFill>
                          <a:latin typeface="Times New Roman" pitchFamily="18" charset="0"/>
                          <a:ea typeface="Times New Roman"/>
                          <a:cs typeface="Times New Roman" pitchFamily="18" charset="0"/>
                        </a:rPr>
                        <a:t>f</a:t>
                      </a:r>
                      <a:endParaRPr lang="en-US" sz="1400" dirty="0">
                        <a:latin typeface="Times New Roman" pitchFamily="18" charset="0"/>
                        <a:ea typeface="Times New Roman"/>
                        <a:cs typeface="Times New Roman" pitchFamily="18" charset="0"/>
                      </a:endParaRPr>
                    </a:p>
                    <a:p>
                      <a:pPr marL="0" marR="0" algn="ctr">
                        <a:spcBef>
                          <a:spcPts val="0"/>
                        </a:spcBef>
                        <a:spcAft>
                          <a:spcPts val="0"/>
                        </a:spcAft>
                      </a:pPr>
                      <a:r>
                        <a:rPr lang="en-US" sz="1400" b="1" dirty="0">
                          <a:solidFill>
                            <a:srgbClr val="000000"/>
                          </a:solidFill>
                          <a:latin typeface="Times New Roman" pitchFamily="18" charset="0"/>
                          <a:ea typeface="Times New Roman"/>
                          <a:cs typeface="Times New Roman" pitchFamily="18" charset="0"/>
                        </a:rPr>
                        <a:t>Dominant American </a:t>
                      </a:r>
                      <a:endParaRPr lang="en-US" sz="1400" dirty="0">
                        <a:latin typeface="Times New Roman" pitchFamily="18" charset="0"/>
                        <a:ea typeface="Times New Roman"/>
                        <a:cs typeface="Times New Roman" pitchFamily="18" charset="0"/>
                      </a:endParaRPr>
                    </a:p>
                    <a:p>
                      <a:pPr marL="0" marR="0" algn="ctr">
                        <a:spcBef>
                          <a:spcPts val="0"/>
                        </a:spcBef>
                        <a:spcAft>
                          <a:spcPts val="0"/>
                        </a:spcAft>
                      </a:pPr>
                      <a:r>
                        <a:rPr lang="en-US" sz="1400" b="1" dirty="0">
                          <a:solidFill>
                            <a:srgbClr val="000000"/>
                          </a:solidFill>
                          <a:latin typeface="Times New Roman" pitchFamily="18" charset="0"/>
                          <a:ea typeface="Times New Roman"/>
                          <a:cs typeface="Times New Roman" pitchFamily="18" charset="0"/>
                        </a:rPr>
                        <a:t>Culture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latin typeface="Times New Roman" pitchFamily="18" charset="0"/>
                          <a:ea typeface="Times New Roman"/>
                          <a:cs typeface="Times New Roman" pitchFamily="18" charset="0"/>
                        </a:rPr>
                        <a:t>Characteristics of</a:t>
                      </a:r>
                      <a:endParaRPr lang="en-US" sz="1400" dirty="0">
                        <a:latin typeface="Times New Roman" pitchFamily="18" charset="0"/>
                        <a:ea typeface="Times New Roman"/>
                        <a:cs typeface="Times New Roman" pitchFamily="18" charset="0"/>
                      </a:endParaRPr>
                    </a:p>
                    <a:p>
                      <a:pPr marL="0" marR="0" algn="ctr">
                        <a:spcBef>
                          <a:spcPts val="0"/>
                        </a:spcBef>
                        <a:spcAft>
                          <a:spcPts val="0"/>
                        </a:spcAft>
                      </a:pPr>
                      <a:r>
                        <a:rPr lang="en-US" sz="1400" b="1" dirty="0">
                          <a:solidFill>
                            <a:srgbClr val="000000"/>
                          </a:solidFill>
                          <a:latin typeface="Times New Roman" pitchFamily="18" charset="0"/>
                          <a:ea typeface="Times New Roman"/>
                          <a:cs typeface="Times New Roman" pitchFamily="18" charset="0"/>
                        </a:rPr>
                        <a:t>Non-dominant </a:t>
                      </a:r>
                      <a:endParaRPr lang="en-US" sz="1400" dirty="0">
                        <a:latin typeface="Times New Roman" pitchFamily="18" charset="0"/>
                        <a:ea typeface="Times New Roman"/>
                        <a:cs typeface="Times New Roman" pitchFamily="18" charset="0"/>
                      </a:endParaRPr>
                    </a:p>
                    <a:p>
                      <a:pPr marL="0" marR="0" algn="ctr">
                        <a:spcBef>
                          <a:spcPts val="0"/>
                        </a:spcBef>
                        <a:spcAft>
                          <a:spcPts val="0"/>
                        </a:spcAft>
                      </a:pPr>
                      <a:r>
                        <a:rPr lang="en-US" sz="1400" b="1" dirty="0">
                          <a:solidFill>
                            <a:srgbClr val="000000"/>
                          </a:solidFill>
                          <a:latin typeface="Times New Roman" pitchFamily="18" charset="0"/>
                          <a:ea typeface="Times New Roman"/>
                          <a:cs typeface="Times New Roman" pitchFamily="18" charset="0"/>
                        </a:rPr>
                        <a:t>American Culture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239">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1) Social </a:t>
                      </a:r>
                      <a:r>
                        <a:rPr lang="en-US" sz="1400" b="1" dirty="0">
                          <a:solidFill>
                            <a:srgbClr val="000000"/>
                          </a:solidFill>
                          <a:latin typeface="Times New Roman" pitchFamily="18" charset="0"/>
                          <a:ea typeface="Times New Roman"/>
                          <a:cs typeface="Times New Roman" pitchFamily="18" charset="0"/>
                        </a:rPr>
                        <a:t>history</a:t>
                      </a:r>
                      <a:endParaRPr lang="en-US" sz="1400" dirty="0">
                        <a:solidFill>
                          <a:srgbClr val="000000"/>
                        </a:solidFill>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Individualism--emphasizes  </a:t>
                      </a:r>
                      <a:r>
                        <a:rPr lang="en-US" sz="1400" dirty="0" smtClean="0">
                          <a:solidFill>
                            <a:srgbClr val="000000"/>
                          </a:solidFill>
                          <a:latin typeface="Times New Roman" pitchFamily="18" charset="0"/>
                          <a:ea typeface="Times New Roman"/>
                          <a:cs typeface="Times New Roman" pitchFamily="18" charset="0"/>
                        </a:rPr>
                        <a:t>independence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Collectivism--emphasizes </a:t>
                      </a:r>
                      <a:endParaRPr lang="en-US" sz="1400" dirty="0">
                        <a:latin typeface="Times New Roman" pitchFamily="18" charset="0"/>
                        <a:ea typeface="Times New Roman"/>
                        <a:cs typeface="Times New Roman" pitchFamily="18" charset="0"/>
                      </a:endParaRPr>
                    </a:p>
                    <a:p>
                      <a:pPr marL="3175"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inter-dependence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239">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2 )Worldview</a:t>
                      </a:r>
                      <a:endParaRPr lang="en-US" sz="1400" dirty="0">
                        <a:solidFill>
                          <a:srgbClr val="000000"/>
                        </a:solidFill>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Western—Anglo-Saxon</a:t>
                      </a:r>
                      <a:endParaRPr lang="en-US" sz="1400" dirty="0">
                        <a:latin typeface="Times New Roman" pitchFamily="18" charset="0"/>
                        <a:ea typeface="Times New Roman"/>
                        <a:cs typeface="Times New Roman" pitchFamily="18" charset="0"/>
                      </a:endParaRPr>
                    </a:p>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Northern European</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Non-western</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6120">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3) Main </a:t>
                      </a:r>
                      <a:r>
                        <a:rPr lang="en-US" sz="1400" b="1" dirty="0">
                          <a:solidFill>
                            <a:srgbClr val="000000"/>
                          </a:solidFill>
                          <a:latin typeface="Times New Roman" pitchFamily="18" charset="0"/>
                          <a:ea typeface="Times New Roman"/>
                          <a:cs typeface="Times New Roman" pitchFamily="18" charset="0"/>
                        </a:rPr>
                        <a:t>orientation to</a:t>
                      </a:r>
                      <a:endParaRPr lang="en-US" sz="1400" dirty="0">
                        <a:solidFill>
                          <a:srgbClr val="000000"/>
                        </a:solidFill>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Objects</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People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239">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4) Relationships</a:t>
                      </a:r>
                      <a:endParaRPr lang="en-US" sz="1400" dirty="0">
                        <a:solidFill>
                          <a:srgbClr val="000000"/>
                        </a:solidFill>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Egalitarian </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Hierarchical--respect for tradition &amp; authority</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830691">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5) Child-development</a:t>
                      </a:r>
                      <a:endParaRPr lang="en-US" sz="1400" dirty="0">
                        <a:solidFill>
                          <a:srgbClr val="000000"/>
                        </a:solidFill>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Primarily an individual matter (ala Piaget)—</a:t>
                      </a:r>
                      <a:r>
                        <a:rPr lang="en-US" sz="1400" dirty="0" smtClean="0">
                          <a:solidFill>
                            <a:srgbClr val="000000"/>
                          </a:solidFill>
                          <a:latin typeface="Times New Roman" pitchFamily="18" charset="0"/>
                          <a:ea typeface="Times New Roman"/>
                          <a:cs typeface="Times New Roman" pitchFamily="18" charset="0"/>
                        </a:rPr>
                        <a:t>it</a:t>
                      </a:r>
                      <a:r>
                        <a:rPr lang="en-US" sz="1400" baseline="0" dirty="0" smtClean="0">
                          <a:solidFill>
                            <a:schemeClr val="tx1"/>
                          </a:solidFill>
                          <a:latin typeface="Times New Roman" pitchFamily="18" charset="0"/>
                          <a:ea typeface="Times New Roman"/>
                          <a:cs typeface="Times New Roman" pitchFamily="18" charset="0"/>
                        </a:rPr>
                        <a:t> </a:t>
                      </a:r>
                      <a:r>
                        <a:rPr lang="en-US" sz="1400" dirty="0" smtClean="0">
                          <a:solidFill>
                            <a:srgbClr val="000000"/>
                          </a:solidFill>
                          <a:latin typeface="Times New Roman" pitchFamily="18" charset="0"/>
                          <a:ea typeface="Times New Roman"/>
                          <a:cs typeface="Times New Roman" pitchFamily="18" charset="0"/>
                        </a:rPr>
                        <a:t>happens </a:t>
                      </a:r>
                      <a:r>
                        <a:rPr lang="en-US" sz="1400" dirty="0">
                          <a:solidFill>
                            <a:srgbClr val="000000"/>
                          </a:solidFill>
                          <a:latin typeface="Times New Roman" pitchFamily="18" charset="0"/>
                          <a:ea typeface="Times New Roman"/>
                          <a:cs typeface="Times New Roman" pitchFamily="18" charset="0"/>
                        </a:rPr>
                        <a:t>in stages &amp; is the same for everyone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Primarily </a:t>
                      </a:r>
                      <a:r>
                        <a:rPr lang="en-US" sz="1400" baseline="0" dirty="0" smtClean="0">
                          <a:solidFill>
                            <a:srgbClr val="000000"/>
                          </a:solidFill>
                          <a:latin typeface="Times New Roman" pitchFamily="18" charset="0"/>
                          <a:ea typeface="Times New Roman"/>
                          <a:cs typeface="Times New Roman" pitchFamily="18" charset="0"/>
                        </a:rPr>
                        <a:t> group </a:t>
                      </a:r>
                      <a:r>
                        <a:rPr lang="en-US" sz="1400" dirty="0" smtClean="0">
                          <a:solidFill>
                            <a:srgbClr val="000000"/>
                          </a:solidFill>
                          <a:latin typeface="Times New Roman" pitchFamily="18" charset="0"/>
                          <a:ea typeface="Times New Roman"/>
                          <a:cs typeface="Times New Roman" pitchFamily="18" charset="0"/>
                        </a:rPr>
                        <a:t>matter-</a:t>
                      </a:r>
                      <a:r>
                        <a:rPr lang="en-US" sz="1400" dirty="0">
                          <a:solidFill>
                            <a:srgbClr val="000000"/>
                          </a:solidFill>
                          <a:latin typeface="Times New Roman" pitchFamily="18" charset="0"/>
                          <a:ea typeface="Times New Roman"/>
                          <a:cs typeface="Times New Roman" pitchFamily="18" charset="0"/>
                        </a:rPr>
                        <a:t>-takes different paths depending on the goals of child rearing in a particular community</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4479">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6) Parents</a:t>
                      </a:r>
                      <a:r>
                        <a:rPr lang="en-US" sz="1400" dirty="0" smtClean="0">
                          <a:solidFill>
                            <a:srgbClr val="000000"/>
                          </a:solidFill>
                          <a:latin typeface="Times New Roman" pitchFamily="18" charset="0"/>
                          <a:ea typeface="Times New Roman"/>
                          <a:cs typeface="Times New Roman" pitchFamily="18" charset="0"/>
                        </a:rPr>
                        <a:t> </a:t>
                      </a:r>
                      <a:r>
                        <a:rPr lang="en-US" sz="1400" b="1" dirty="0">
                          <a:solidFill>
                            <a:srgbClr val="000000"/>
                          </a:solidFill>
                          <a:latin typeface="Times New Roman" pitchFamily="18" charset="0"/>
                          <a:ea typeface="Times New Roman"/>
                          <a:cs typeface="Times New Roman" pitchFamily="18" charset="0"/>
                        </a:rPr>
                        <a:t>define &amp; place value on early cognitive development in terms of child’s:</a:t>
                      </a:r>
                      <a:r>
                        <a:rPr lang="en-US" sz="1400" dirty="0">
                          <a:solidFill>
                            <a:srgbClr val="000000"/>
                          </a:solidFill>
                          <a:latin typeface="Times New Roman" pitchFamily="18" charset="0"/>
                          <a:ea typeface="Times New Roman"/>
                          <a:cs typeface="Times New Roman" pitchFamily="18" charset="0"/>
                        </a:rPr>
                        <a:t> </a:t>
                      </a: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Knowledge of the physical world (defining/describing objects) &amp; linguistic communication skills</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34925"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Development of social </a:t>
                      </a:r>
                      <a:r>
                        <a:rPr lang="en-US" sz="1400" dirty="0" smtClean="0">
                          <a:solidFill>
                            <a:srgbClr val="000000"/>
                          </a:solidFill>
                          <a:latin typeface="Times New Roman" pitchFamily="18" charset="0"/>
                          <a:ea typeface="Times New Roman"/>
                          <a:cs typeface="Times New Roman" pitchFamily="18" charset="0"/>
                        </a:rPr>
                        <a:t>intelligence—interpersonal </a:t>
                      </a:r>
                      <a:r>
                        <a:rPr lang="en-US" sz="1400" dirty="0">
                          <a:solidFill>
                            <a:srgbClr val="000000"/>
                          </a:solidFill>
                          <a:latin typeface="Times New Roman" pitchFamily="18" charset="0"/>
                          <a:ea typeface="Times New Roman"/>
                          <a:cs typeface="Times New Roman" pitchFamily="18" charset="0"/>
                        </a:rPr>
                        <a:t>relationships, responsibility for others, &amp; cooperation</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18359">
                <a:tc>
                  <a:txBody>
                    <a:bodyPr/>
                    <a:lstStyle/>
                    <a:p>
                      <a:pPr marL="0" marR="0">
                        <a:spcBef>
                          <a:spcPts val="0"/>
                        </a:spcBef>
                        <a:spcAft>
                          <a:spcPts val="0"/>
                        </a:spcAft>
                      </a:pPr>
                      <a:r>
                        <a:rPr lang="en-US" sz="1400" b="1" dirty="0" smtClean="0">
                          <a:solidFill>
                            <a:srgbClr val="000000"/>
                          </a:solidFill>
                          <a:latin typeface="Times New Roman" pitchFamily="18" charset="0"/>
                          <a:ea typeface="Times New Roman"/>
                          <a:cs typeface="Times New Roman" pitchFamily="18" charset="0"/>
                        </a:rPr>
                        <a:t>7)</a:t>
                      </a:r>
                      <a:r>
                        <a:rPr lang="en-US" sz="1400" b="1" baseline="0" dirty="0" smtClean="0">
                          <a:solidFill>
                            <a:srgbClr val="000000"/>
                          </a:solidFill>
                          <a:latin typeface="Times New Roman" pitchFamily="18" charset="0"/>
                          <a:ea typeface="Times New Roman"/>
                          <a:cs typeface="Times New Roman" pitchFamily="18" charset="0"/>
                        </a:rPr>
                        <a:t> </a:t>
                      </a:r>
                      <a:r>
                        <a:rPr lang="en-US" sz="1400" b="1" dirty="0" smtClean="0">
                          <a:solidFill>
                            <a:srgbClr val="000000"/>
                          </a:solidFill>
                          <a:latin typeface="Times New Roman" pitchFamily="18" charset="0"/>
                          <a:ea typeface="Times New Roman"/>
                          <a:cs typeface="Times New Roman" pitchFamily="18" charset="0"/>
                        </a:rPr>
                        <a:t>Conceptualizations</a:t>
                      </a:r>
                      <a:endParaRPr lang="en-US" sz="1400" dirty="0">
                        <a:latin typeface="Times New Roman" pitchFamily="18" charset="0"/>
                        <a:ea typeface="Times New Roman"/>
                        <a:cs typeface="Times New Roman" pitchFamily="18" charset="0"/>
                      </a:endParaRPr>
                    </a:p>
                    <a:p>
                      <a:pPr marL="0" marR="0">
                        <a:spcBef>
                          <a:spcPts val="0"/>
                        </a:spcBef>
                        <a:spcAft>
                          <a:spcPts val="0"/>
                        </a:spcAft>
                      </a:pPr>
                      <a:r>
                        <a:rPr lang="en-US" sz="1400" b="1" dirty="0">
                          <a:solidFill>
                            <a:srgbClr val="000000"/>
                          </a:solidFill>
                          <a:latin typeface="Times New Roman" pitchFamily="18" charset="0"/>
                          <a:ea typeface="Times New Roman"/>
                          <a:cs typeface="Times New Roman" pitchFamily="18" charset="0"/>
                        </a:rPr>
                        <a:t>of intelligence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An intelligent child is one who is aggressive and competitive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An intelligent child may be one who knows how to complete chores for family </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576">
                <a:tc>
                  <a:txBody>
                    <a:bodyPr/>
                    <a:lstStyle/>
                    <a:p>
                      <a:pPr marL="0" marR="0">
                        <a:spcBef>
                          <a:spcPts val="0"/>
                        </a:spcBef>
                        <a:spcAft>
                          <a:spcPts val="0"/>
                        </a:spcAft>
                      </a:pPr>
                      <a:r>
                        <a:rPr lang="en-US" sz="1400" b="1" dirty="0" smtClean="0">
                          <a:solidFill>
                            <a:srgbClr val="000000"/>
                          </a:solidFill>
                          <a:latin typeface="Times New Roman" pitchFamily="18" charset="0"/>
                          <a:ea typeface="Times New Roman"/>
                          <a:cs typeface="Times New Roman" pitchFamily="18" charset="0"/>
                        </a:rPr>
                        <a:t>8)</a:t>
                      </a:r>
                      <a:r>
                        <a:rPr lang="en-US" sz="1400" b="1" baseline="0" dirty="0" smtClean="0">
                          <a:solidFill>
                            <a:srgbClr val="000000"/>
                          </a:solidFill>
                          <a:latin typeface="Times New Roman" pitchFamily="18" charset="0"/>
                          <a:ea typeface="Times New Roman"/>
                          <a:cs typeface="Times New Roman" pitchFamily="18" charset="0"/>
                        </a:rPr>
                        <a:t> </a:t>
                      </a:r>
                      <a:r>
                        <a:rPr lang="en-US" sz="1400" b="1" dirty="0" smtClean="0">
                          <a:solidFill>
                            <a:srgbClr val="000000"/>
                          </a:solidFill>
                          <a:latin typeface="Times New Roman" pitchFamily="18" charset="0"/>
                          <a:ea typeface="Times New Roman"/>
                          <a:cs typeface="Times New Roman" pitchFamily="18" charset="0"/>
                        </a:rPr>
                        <a:t>Parental </a:t>
                      </a:r>
                      <a:r>
                        <a:rPr lang="en-US" sz="1400" b="0" baseline="0" dirty="0" smtClean="0">
                          <a:solidFill>
                            <a:schemeClr val="tx1"/>
                          </a:solidFill>
                          <a:latin typeface="Times New Roman" pitchFamily="18" charset="0"/>
                          <a:ea typeface="Times New Roman"/>
                          <a:cs typeface="Times New Roman" pitchFamily="18" charset="0"/>
                        </a:rPr>
                        <a:t> </a:t>
                      </a:r>
                      <a:r>
                        <a:rPr lang="en-US" sz="1400" b="1" dirty="0" smtClean="0">
                          <a:solidFill>
                            <a:srgbClr val="000000"/>
                          </a:solidFill>
                          <a:latin typeface="Times New Roman" pitchFamily="18" charset="0"/>
                          <a:ea typeface="Times New Roman"/>
                          <a:cs typeface="Times New Roman" pitchFamily="18" charset="0"/>
                        </a:rPr>
                        <a:t>communications</a:t>
                      </a:r>
                      <a:endParaRPr lang="en-US" sz="1400" dirty="0">
                        <a:latin typeface="Times New Roman" pitchFamily="18" charset="0"/>
                        <a:ea typeface="Times New Roman"/>
                        <a:cs typeface="Times New Roman" pitchFamily="18" charset="0"/>
                      </a:endParaRPr>
                    </a:p>
                    <a:p>
                      <a:pPr marL="0" marR="0">
                        <a:spcBef>
                          <a:spcPts val="0"/>
                        </a:spcBef>
                        <a:spcAft>
                          <a:spcPts val="0"/>
                        </a:spcAft>
                      </a:pPr>
                      <a:r>
                        <a:rPr lang="en-US" sz="1400" b="1" dirty="0">
                          <a:solidFill>
                            <a:srgbClr val="000000"/>
                          </a:solidFill>
                          <a:latin typeface="Times New Roman" pitchFamily="18" charset="0"/>
                          <a:ea typeface="Times New Roman"/>
                          <a:cs typeface="Times New Roman" pitchFamily="18" charset="0"/>
                        </a:rPr>
                        <a:t>Emphasize</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Distal modes of communication through linguistic means</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Proximal modes of communication such as touching and holding</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471817">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9) School’s </a:t>
                      </a:r>
                      <a:r>
                        <a:rPr lang="en-US" sz="1400" b="1" dirty="0">
                          <a:solidFill>
                            <a:srgbClr val="000000"/>
                          </a:solidFill>
                          <a:latin typeface="Times New Roman" pitchFamily="18" charset="0"/>
                          <a:ea typeface="Times New Roman"/>
                          <a:cs typeface="Times New Roman" pitchFamily="18" charset="0"/>
                        </a:rPr>
                        <a:t>emphasis on developing each child's potential                           </a:t>
                      </a:r>
                      <a:endParaRPr lang="en-US" sz="1400" dirty="0">
                        <a:solidFill>
                          <a:srgbClr val="000000"/>
                        </a:solidFill>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Views this as normal &amp; healthy for development</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May perceive this as encouraging undesirable selfishness</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235">
                <a:tc>
                  <a:txBody>
                    <a:bodyPr/>
                    <a:lstStyle/>
                    <a:p>
                      <a:pPr marL="0" marR="0">
                        <a:spcBef>
                          <a:spcPts val="0"/>
                        </a:spcBef>
                        <a:spcAft>
                          <a:spcPts val="900"/>
                        </a:spcAft>
                      </a:pPr>
                      <a:r>
                        <a:rPr lang="en-US" sz="1400" b="1" dirty="0" smtClean="0">
                          <a:solidFill>
                            <a:srgbClr val="000000"/>
                          </a:solidFill>
                          <a:latin typeface="Times New Roman" pitchFamily="18" charset="0"/>
                          <a:ea typeface="Times New Roman"/>
                          <a:cs typeface="Times New Roman" pitchFamily="18" charset="0"/>
                        </a:rPr>
                        <a:t>10) Classroom </a:t>
                      </a:r>
                      <a:r>
                        <a:rPr lang="en-US" sz="1400" b="1" dirty="0">
                          <a:solidFill>
                            <a:srgbClr val="000000"/>
                          </a:solidFill>
                          <a:latin typeface="Times New Roman" pitchFamily="18" charset="0"/>
                          <a:ea typeface="Times New Roman"/>
                          <a:cs typeface="Times New Roman" pitchFamily="18" charset="0"/>
                        </a:rPr>
                        <a:t>learning style</a:t>
                      </a:r>
                      <a:endParaRPr lang="en-US" sz="1400" dirty="0">
                        <a:solidFill>
                          <a:srgbClr val="000000"/>
                        </a:solidFill>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Prefer to work alone—in some cases, asking for help is a sign of weakness</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15875" marR="0">
                        <a:spcBef>
                          <a:spcPts val="0"/>
                        </a:spcBef>
                        <a:spcAft>
                          <a:spcPts val="0"/>
                        </a:spcAft>
                      </a:pPr>
                      <a:r>
                        <a:rPr lang="en-US" sz="1400" dirty="0">
                          <a:solidFill>
                            <a:srgbClr val="000000"/>
                          </a:solidFill>
                          <a:latin typeface="Times New Roman" pitchFamily="18" charset="0"/>
                          <a:ea typeface="Times New Roman"/>
                          <a:cs typeface="Times New Roman" pitchFamily="18" charset="0"/>
                        </a:rPr>
                        <a:t>Prefer to work in groups &amp; to "seek out class-mates &amp; teachers for discussion, clarification, </a:t>
                      </a:r>
                      <a:r>
                        <a:rPr lang="en-US" sz="1400" dirty="0" smtClean="0">
                          <a:solidFill>
                            <a:srgbClr val="000000"/>
                          </a:solidFill>
                          <a:latin typeface="Times New Roman" pitchFamily="18" charset="0"/>
                          <a:ea typeface="Times New Roman"/>
                          <a:cs typeface="Times New Roman" pitchFamily="18" charset="0"/>
                        </a:rPr>
                        <a:t> &amp;</a:t>
                      </a:r>
                      <a:r>
                        <a:rPr lang="en-US" sz="1400" baseline="0" dirty="0" smtClean="0">
                          <a:solidFill>
                            <a:srgbClr val="000000"/>
                          </a:solidFill>
                          <a:latin typeface="Times New Roman" pitchFamily="18" charset="0"/>
                          <a:ea typeface="Times New Roman"/>
                          <a:cs typeface="Times New Roman" pitchFamily="18" charset="0"/>
                        </a:rPr>
                        <a:t> help</a:t>
                      </a:r>
                      <a:endParaRPr lang="en-US" sz="1400" dirty="0">
                        <a:latin typeface="Times New Roman" pitchFamily="18" charset="0"/>
                        <a:ea typeface="Times New Roman"/>
                        <a:cs typeface="Times New Roman" pitchFamily="18" charset="0"/>
                      </a:endParaRPr>
                    </a:p>
                  </a:txBody>
                  <a:tcPr marL="40539" marR="40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27038"/>
            <a:ext cx="8229600" cy="334962"/>
          </a:xfrm>
        </p:spPr>
        <p:txBody>
          <a:bodyPr>
            <a:noAutofit/>
          </a:bodyPr>
          <a:lstStyle/>
          <a:p>
            <a:r>
              <a:rPr lang="en-US" sz="3200" dirty="0" smtClean="0">
                <a:latin typeface="Arial" pitchFamily="34" charset="0"/>
                <a:cs typeface="Arial" pitchFamily="34" charset="0"/>
              </a:rPr>
              <a:t>Cultural Values in Learning and Education</a:t>
            </a:r>
            <a:endParaRPr lang="en-US" sz="3200" dirty="0"/>
          </a:p>
        </p:txBody>
      </p:sp>
      <p:sp>
        <p:nvSpPr>
          <p:cNvPr id="6" name="Content Placeholder 5"/>
          <p:cNvSpPr>
            <a:spLocks noGrp="1"/>
          </p:cNvSpPr>
          <p:nvPr>
            <p:ph idx="1"/>
          </p:nvPr>
        </p:nvSpPr>
        <p:spPr>
          <a:xfrm>
            <a:off x="457200" y="1143000"/>
            <a:ext cx="8229600" cy="5791200"/>
          </a:xfrm>
        </p:spPr>
        <p:txBody>
          <a:bodyPr>
            <a:normAutofit lnSpcReduction="10000"/>
          </a:bodyPr>
          <a:lstStyle/>
          <a:p>
            <a:pPr>
              <a:buNone/>
            </a:pPr>
            <a:r>
              <a:rPr lang="en-US" sz="2400" dirty="0" smtClean="0">
                <a:latin typeface="Arial" pitchFamily="34" charset="0"/>
                <a:cs typeface="Arial" pitchFamily="34" charset="0"/>
              </a:rPr>
              <a:t>Unfortunately, the current educational reform movement has moved to a 'one-size-fits-all' model of teaching and testing; facts show this approach is doomed to failure.</a:t>
            </a:r>
          </a:p>
          <a:p>
            <a:pPr>
              <a:buNone/>
            </a:pPr>
            <a:r>
              <a:rPr lang="en-US" sz="2400" dirty="0" smtClean="0">
                <a:latin typeface="Arial" pitchFamily="34" charset="0"/>
                <a:cs typeface="Arial" pitchFamily="34" charset="0"/>
              </a:rPr>
              <a:t>Children of voluntary minority groups (groups other than the descendents of enslaved Africans) cannot succeed if what is most valued in </a:t>
            </a:r>
            <a:r>
              <a:rPr lang="en-US" sz="2400" dirty="0" smtClean="0">
                <a:latin typeface="Arial" pitchFamily="34" charset="0"/>
                <a:cs typeface="Arial" pitchFamily="34" charset="0"/>
              </a:rPr>
              <a:t>school--individual achievement--is </a:t>
            </a:r>
            <a:r>
              <a:rPr lang="en-US" sz="2400" dirty="0" smtClean="0">
                <a:latin typeface="Arial" pitchFamily="34" charset="0"/>
                <a:cs typeface="Arial" pitchFamily="34" charset="0"/>
              </a:rPr>
              <a:t>considered selfish egotism at home. </a:t>
            </a:r>
          </a:p>
          <a:p>
            <a:pPr>
              <a:buNone/>
            </a:pPr>
            <a:r>
              <a:rPr lang="en-US" sz="2400" dirty="0" smtClean="0">
                <a:latin typeface="Arial" pitchFamily="34" charset="0"/>
                <a:cs typeface="Arial" pitchFamily="34" charset="0"/>
              </a:rPr>
              <a:t>Equally </a:t>
            </a:r>
            <a:r>
              <a:rPr lang="en-US" sz="2400" dirty="0" smtClean="0">
                <a:latin typeface="Arial" pitchFamily="34" charset="0"/>
                <a:cs typeface="Arial" pitchFamily="34" charset="0"/>
              </a:rPr>
              <a:t>vital</a:t>
            </a:r>
            <a:r>
              <a:rPr lang="en-US" sz="2400" dirty="0" smtClean="0">
                <a:latin typeface="Arial" pitchFamily="34" charset="0"/>
                <a:cs typeface="Arial" pitchFamily="34" charset="0"/>
              </a:rPr>
              <a:t>, is the </a:t>
            </a:r>
            <a:r>
              <a:rPr lang="en-US" sz="2400" dirty="0" smtClean="0">
                <a:latin typeface="Arial" pitchFamily="34" charset="0"/>
                <a:cs typeface="Arial" pitchFamily="34" charset="0"/>
              </a:rPr>
              <a:t>“one-size-fits-all” model loses sight of how alternative in-puts can enrich the dominant culture. For example, the [American] ideal of the self-fulfilled individual can, at the extreme, lead to </a:t>
            </a:r>
            <a:r>
              <a:rPr lang="en-US" sz="2400" dirty="0" smtClean="0">
                <a:latin typeface="Arial" pitchFamily="34" charset="0"/>
                <a:cs typeface="Arial" pitchFamily="34" charset="0"/>
              </a:rPr>
              <a:t>wide-spread </a:t>
            </a:r>
            <a:r>
              <a:rPr lang="en-US" sz="2400" dirty="0" smtClean="0">
                <a:latin typeface="Arial" pitchFamily="34" charset="0"/>
                <a:cs typeface="Arial" pitchFamily="34" charset="0"/>
              </a:rPr>
              <a:t>isolation, alienation, and violence. </a:t>
            </a:r>
          </a:p>
          <a:p>
            <a:pPr>
              <a:buNone/>
            </a:pPr>
            <a:r>
              <a:rPr lang="en-US" sz="2400" dirty="0" smtClean="0">
                <a:latin typeface="Arial" pitchFamily="34" charset="0"/>
                <a:cs typeface="Arial" pitchFamily="34" charset="0"/>
              </a:rPr>
              <a:t>Hence, an emphasis on family responsibility and solidarity, so intrinsic to collectivistic cultures, can impart a moderating influence on our society. </a:t>
            </a:r>
          </a:p>
          <a:p>
            <a:pPr>
              <a:buNone/>
            </a:pPr>
            <a:r>
              <a:rPr lang="en-US" sz="1600" smtClean="0">
                <a:latin typeface="Arial" pitchFamily="34" charset="0"/>
                <a:cs typeface="Arial" pitchFamily="34" charset="0"/>
              </a:rPr>
              <a:t>          </a:t>
            </a:r>
            <a:r>
              <a:rPr lang="en-US" sz="1600" smtClean="0">
                <a:latin typeface="Arial" pitchFamily="34" charset="0"/>
                <a:cs typeface="Arial" pitchFamily="34" charset="0"/>
              </a:rPr>
              <a:t> </a:t>
            </a:r>
            <a:r>
              <a:rPr lang="en-US" sz="1600" smtClean="0">
                <a:latin typeface="Arial" pitchFamily="34" charset="0"/>
                <a:cs typeface="Arial" pitchFamily="34" charset="0"/>
              </a:rPr>
              <a:t>--</a:t>
            </a:r>
            <a:r>
              <a:rPr lang="en-US" sz="1600" smtClean="0">
                <a:latin typeface="Arial" pitchFamily="34" charset="0"/>
                <a:cs typeface="Arial" pitchFamily="34" charset="0"/>
              </a:rPr>
              <a:t> </a:t>
            </a:r>
            <a:r>
              <a:rPr lang="en-US" sz="1600" dirty="0" smtClean="0">
                <a:latin typeface="Arial" pitchFamily="34" charset="0"/>
                <a:cs typeface="Arial" pitchFamily="34" charset="0"/>
              </a:rPr>
              <a:t>Trumbull, Greenfield, &amp; Quiroz,  “Cultural Values in Learning and Education”</a:t>
            </a:r>
          </a:p>
          <a:p>
            <a:pPr>
              <a:buNone/>
            </a:pPr>
            <a:endParaRPr 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457200"/>
            <a:ext cx="8229600" cy="152400"/>
          </a:xfrm>
        </p:spPr>
        <p:txBody>
          <a:bodyPr>
            <a:noAutofit/>
          </a:bodyPr>
          <a:lstStyle/>
          <a:p>
            <a:pPr eaLnBrk="1" hangingPunct="1"/>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Intersectionality</a:t>
            </a:r>
            <a:endParaRPr lang="en-US" altLang="en-US" sz="3200" dirty="0" smtClean="0">
              <a:latin typeface="Arial" pitchFamily="34" charset="0"/>
              <a:cs typeface="Arial" pitchFamily="34" charset="0"/>
            </a:endParaRPr>
          </a:p>
        </p:txBody>
      </p:sp>
      <p:pic>
        <p:nvPicPr>
          <p:cNvPr id="6147" name="Picture 3" descr="Docu0002-70"/>
          <p:cNvPicPr>
            <a:picLocks noGrp="1" noChangeAspect="1" noChangeArrowheads="1"/>
          </p:cNvPicPr>
          <p:nvPr>
            <p:ph type="body" idx="1"/>
          </p:nvPr>
        </p:nvPicPr>
        <p:blipFill>
          <a:blip r:embed="rId2" cstate="print">
            <a:lum contrast="100000"/>
          </a:blip>
          <a:srcRect l="-53275"/>
          <a:stretch>
            <a:fillRect/>
          </a:stretch>
        </p:blipFill>
        <p:spPr>
          <a:xfrm>
            <a:off x="838200" y="1143000"/>
            <a:ext cx="5486400" cy="5257800"/>
          </a:xfr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3200" i="1" dirty="0" smtClean="0"/>
              <a:t>Schooling the World --</a:t>
            </a:r>
            <a:r>
              <a:rPr lang="en-US" sz="3600" i="1" dirty="0" smtClean="0"/>
              <a:t>The</a:t>
            </a:r>
            <a:r>
              <a:rPr lang="en-US" sz="3200" i="1" dirty="0" smtClean="0"/>
              <a:t> White Man's Last Burden </a:t>
            </a:r>
            <a:r>
              <a:rPr lang="en-US" sz="1800" b="1" dirty="0" smtClean="0">
                <a:hlinkClick r:id="rId2"/>
              </a:rPr>
              <a:t>https://www.youtube.com/watch?v=ENlvc19eXnM&amp;t=7s</a:t>
            </a:r>
            <a:endParaRPr lang="en-US" sz="2400" b="1" dirty="0"/>
          </a:p>
        </p:txBody>
      </p:sp>
      <p:sp>
        <p:nvSpPr>
          <p:cNvPr id="3" name="Content Placeholder 2"/>
          <p:cNvSpPr>
            <a:spLocks noGrp="1"/>
          </p:cNvSpPr>
          <p:nvPr>
            <p:ph idx="1"/>
          </p:nvPr>
        </p:nvSpPr>
        <p:spPr>
          <a:xfrm>
            <a:off x="457200" y="1295400"/>
            <a:ext cx="8229600" cy="5410200"/>
          </a:xfrm>
        </p:spPr>
        <p:txBody>
          <a:bodyPr>
            <a:normAutofit fontScale="92500" lnSpcReduction="20000"/>
          </a:bodyPr>
          <a:lstStyle/>
          <a:p>
            <a:endParaRPr lang="en-US" sz="2000" dirty="0" smtClean="0"/>
          </a:p>
          <a:p>
            <a:pPr>
              <a:buNone/>
            </a:pPr>
            <a:endParaRPr lang="en-US" sz="2000" dirty="0"/>
          </a:p>
          <a:p>
            <a:endParaRPr lang="en-US" sz="2000" dirty="0" smtClean="0"/>
          </a:p>
          <a:p>
            <a:pPr>
              <a:buNone/>
            </a:pPr>
            <a:endParaRPr lang="en-US" sz="2000" dirty="0" smtClean="0"/>
          </a:p>
          <a:p>
            <a:pPr>
              <a:buNone/>
            </a:pPr>
            <a:r>
              <a:rPr lang="en-US" sz="2000" dirty="0" smtClean="0"/>
              <a:t>                                         </a:t>
            </a:r>
          </a:p>
          <a:p>
            <a:pPr>
              <a:buNone/>
            </a:pPr>
            <a:endParaRPr lang="en-US" sz="2000" dirty="0"/>
          </a:p>
          <a:p>
            <a:pPr>
              <a:buNone/>
            </a:pPr>
            <a:r>
              <a:rPr lang="en-US" sz="2000" dirty="0" smtClean="0"/>
              <a:t>                                            </a:t>
            </a:r>
          </a:p>
          <a:p>
            <a:pPr>
              <a:buNone/>
            </a:pPr>
            <a:endParaRPr lang="en-US" sz="2000" dirty="0"/>
          </a:p>
          <a:p>
            <a:pPr>
              <a:buNone/>
            </a:pPr>
            <a:r>
              <a:rPr lang="en-US" sz="2000" dirty="0" smtClean="0"/>
              <a:t>                                                     Kill the Indian, save the man</a:t>
            </a:r>
          </a:p>
          <a:p>
            <a:pPr>
              <a:buNone/>
            </a:pPr>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000" dirty="0" smtClean="0"/>
          </a:p>
          <a:p>
            <a:pPr>
              <a:buNone/>
            </a:pPr>
            <a:r>
              <a:rPr lang="en-US" sz="2000" dirty="0" smtClean="0"/>
              <a:t>                                               </a:t>
            </a:r>
          </a:p>
          <a:p>
            <a:pPr>
              <a:buNone/>
            </a:pPr>
            <a:r>
              <a:rPr lang="en-US" sz="2000" dirty="0"/>
              <a:t> </a:t>
            </a:r>
            <a:r>
              <a:rPr lang="en-US" sz="2000" dirty="0" smtClean="0"/>
              <a:t>                                              Kill the homeboy, save the man?</a:t>
            </a:r>
            <a:endParaRPr lang="en-US" sz="2000" dirty="0"/>
          </a:p>
        </p:txBody>
      </p:sp>
      <p:pic>
        <p:nvPicPr>
          <p:cNvPr id="4" name="Picture 3" descr="Boarding school"/>
          <p:cNvPicPr/>
          <p:nvPr/>
        </p:nvPicPr>
        <p:blipFill>
          <a:blip r:embed="rId3" cstate="print"/>
          <a:srcRect/>
          <a:stretch>
            <a:fillRect/>
          </a:stretch>
        </p:blipFill>
        <p:spPr bwMode="auto">
          <a:xfrm>
            <a:off x="1752600" y="1295400"/>
            <a:ext cx="5562600" cy="2133600"/>
          </a:xfrm>
          <a:prstGeom prst="rect">
            <a:avLst/>
          </a:prstGeom>
          <a:noFill/>
          <a:ln w="9525">
            <a:noFill/>
            <a:miter lim="800000"/>
            <a:headEnd/>
            <a:tailEnd/>
          </a:ln>
        </p:spPr>
      </p:pic>
      <p:pic>
        <p:nvPicPr>
          <p:cNvPr id="5" name="Picture 4" descr="https://i.pinimg.com/564x/17/43/c5/1743c50a7855c9a82402bf821a07b287.jpg"/>
          <p:cNvPicPr/>
          <p:nvPr/>
        </p:nvPicPr>
        <p:blipFill>
          <a:blip r:embed="rId4" cstate="print"/>
          <a:srcRect l="6503" t="7308" r="19158" b="47593"/>
          <a:stretch>
            <a:fillRect/>
          </a:stretch>
        </p:blipFill>
        <p:spPr bwMode="auto">
          <a:xfrm>
            <a:off x="1828800" y="3980213"/>
            <a:ext cx="2961656" cy="2191987"/>
          </a:xfrm>
          <a:prstGeom prst="rect">
            <a:avLst/>
          </a:prstGeom>
          <a:noFill/>
          <a:ln w="9525">
            <a:noFill/>
            <a:miter lim="800000"/>
            <a:headEnd/>
            <a:tailEnd/>
          </a:ln>
        </p:spPr>
      </p:pic>
      <p:pic>
        <p:nvPicPr>
          <p:cNvPr id="6" name="Picture 5" descr="Attitudes toward school uniforms differ – The Eclipse"/>
          <p:cNvPicPr/>
          <p:nvPr/>
        </p:nvPicPr>
        <p:blipFill>
          <a:blip r:embed="rId5" cstate="print"/>
          <a:srcRect l="14460" r="8022"/>
          <a:stretch>
            <a:fillRect/>
          </a:stretch>
        </p:blipFill>
        <p:spPr bwMode="auto">
          <a:xfrm>
            <a:off x="4724400" y="3962400"/>
            <a:ext cx="26670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dirty="0" smtClean="0">
                <a:latin typeface="Arial" pitchFamily="34" charset="0"/>
                <a:cs typeface="Arial" pitchFamily="34" charset="0"/>
              </a:rPr>
              <a:t>Neo-indigenous students</a:t>
            </a:r>
            <a:endParaRPr lang="en-US" sz="3200" dirty="0">
              <a:latin typeface="Arial" pitchFamily="34" charset="0"/>
              <a:cs typeface="Arial" pitchFamily="34" charset="0"/>
            </a:endParaRPr>
          </a:p>
        </p:txBody>
      </p:sp>
      <p:sp>
        <p:nvSpPr>
          <p:cNvPr id="9" name="Content Placeholder 8"/>
          <p:cNvSpPr>
            <a:spLocks noGrp="1"/>
          </p:cNvSpPr>
          <p:nvPr>
            <p:ph sz="half" idx="2"/>
          </p:nvPr>
        </p:nvSpPr>
        <p:spPr>
          <a:xfrm>
            <a:off x="4343400" y="1798637"/>
            <a:ext cx="4343400" cy="4525963"/>
          </a:xfrm>
        </p:spPr>
        <p:txBody>
          <a:bodyPr>
            <a:normAutofit lnSpcReduction="10000"/>
          </a:bodyPr>
          <a:lstStyle/>
          <a:p>
            <a:pPr>
              <a:buNone/>
            </a:pPr>
            <a:r>
              <a:rPr lang="en-US" sz="2400" dirty="0" smtClean="0"/>
              <a:t>After doing consulting work with a Wyoming tribe, high school science teacher Dr. </a:t>
            </a:r>
            <a:r>
              <a:rPr lang="en-US" sz="2400" dirty="0" err="1" smtClean="0"/>
              <a:t>Emdin</a:t>
            </a:r>
            <a:r>
              <a:rPr lang="en-US" sz="2400" dirty="0" smtClean="0"/>
              <a:t> saw a connection with the Carlisle (Pa.) Indian boarding school  (1879-1918) where Native hair styles, dress, language, music, and were forbidden and his east coast urban students and their schooling scenario.</a:t>
            </a:r>
          </a:p>
          <a:p>
            <a:pPr>
              <a:buNone/>
            </a:pPr>
            <a:r>
              <a:rPr lang="en-US" sz="2400" dirty="0" smtClean="0"/>
              <a:t>He now refers to his students as “neo-indigenous” youth. </a:t>
            </a:r>
            <a:endParaRPr lang="en-US" sz="2400" dirty="0"/>
          </a:p>
        </p:txBody>
      </p:sp>
      <p:pic>
        <p:nvPicPr>
          <p:cNvPr id="10" name="Picture 5" descr="Image result for chris emdin quotes"/>
          <p:cNvPicPr>
            <a:picLocks noGrp="1" noChangeAspect="1" noChangeArrowheads="1"/>
          </p:cNvPicPr>
          <p:nvPr>
            <p:ph sz="half" idx="1"/>
          </p:nvPr>
        </p:nvPicPr>
        <p:blipFill>
          <a:blip r:embed="rId2" cstate="print"/>
          <a:srcRect/>
          <a:stretch>
            <a:fillRect/>
          </a:stretch>
        </p:blipFill>
        <p:spPr bwMode="auto">
          <a:xfrm>
            <a:off x="609600" y="1981200"/>
            <a:ext cx="3124200" cy="38862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itchFamily="34" charset="0"/>
                <a:cs typeface="Arial" pitchFamily="34" charset="0"/>
              </a:rPr>
              <a:t>Back to Frame of Reference</a:t>
            </a:r>
            <a:endParaRPr lang="en-US" sz="3200" dirty="0">
              <a:latin typeface="Arial" pitchFamily="34" charset="0"/>
              <a:cs typeface="Arial" pitchFamily="34" charset="0"/>
            </a:endParaRPr>
          </a:p>
        </p:txBody>
      </p:sp>
      <p:sp>
        <p:nvSpPr>
          <p:cNvPr id="3" name="Content Placeholder 2"/>
          <p:cNvSpPr>
            <a:spLocks noGrp="1"/>
          </p:cNvSpPr>
          <p:nvPr>
            <p:ph idx="1"/>
          </p:nvPr>
        </p:nvSpPr>
        <p:spPr/>
        <p:txBody>
          <a:bodyPr/>
          <a:lstStyle/>
          <a:p>
            <a:pPr>
              <a:buNone/>
            </a:pPr>
            <a:r>
              <a:rPr lang="en-US" sz="2400" dirty="0" smtClean="0">
                <a:latin typeface="Arial" pitchFamily="34" charset="0"/>
                <a:cs typeface="Arial" pitchFamily="34" charset="0"/>
              </a:rPr>
              <a:t>    The Algebra Project teachers take students on a bus ride as frame of reference</a:t>
            </a:r>
          </a:p>
          <a:p>
            <a:endParaRPr lang="en-US" sz="2400" dirty="0" smtClean="0">
              <a:latin typeface="Arial" pitchFamily="34" charset="0"/>
              <a:cs typeface="Arial" pitchFamily="34" charset="0"/>
            </a:endParaRPr>
          </a:p>
          <a:p>
            <a:pPr>
              <a:buNone/>
            </a:pPr>
            <a:r>
              <a:rPr lang="en-US" sz="2400" dirty="0" smtClean="0">
                <a:latin typeface="Arial" pitchFamily="34" charset="0"/>
                <a:cs typeface="Arial" pitchFamily="34" charset="0"/>
              </a:rPr>
              <a:t>   Interests Inventories </a:t>
            </a:r>
          </a:p>
          <a:p>
            <a:pPr>
              <a:buNone/>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0600"/>
            <a:ext cx="8229600" cy="334962"/>
          </a:xfrm>
        </p:spPr>
        <p:txBody>
          <a:bodyPr>
            <a:normAutofit fontScale="90000"/>
          </a:bodyPr>
          <a:lstStyle/>
          <a:p>
            <a:endParaRPr lang="en-US" dirty="0"/>
          </a:p>
        </p:txBody>
      </p:sp>
      <p:sp>
        <p:nvSpPr>
          <p:cNvPr id="5" name="Content Placeholder 4"/>
          <p:cNvSpPr>
            <a:spLocks noGrp="1"/>
          </p:cNvSpPr>
          <p:nvPr>
            <p:ph sz="half" idx="1"/>
          </p:nvPr>
        </p:nvSpPr>
        <p:spPr>
          <a:xfrm>
            <a:off x="457200" y="838200"/>
            <a:ext cx="2514600" cy="5715000"/>
          </a:xfrm>
        </p:spPr>
        <p:txBody>
          <a:bodyPr>
            <a:normAutofit fontScale="25000" lnSpcReduction="20000"/>
          </a:bodyPr>
          <a:lstStyle/>
          <a:p>
            <a:r>
              <a:rPr lang="en-US" sz="1200" b="1" dirty="0" smtClean="0"/>
              <a:t> </a:t>
            </a:r>
            <a:endParaRPr lang="en-US" sz="1200" dirty="0" smtClean="0"/>
          </a:p>
          <a:p>
            <a:pPr>
              <a:buNone/>
            </a:pPr>
            <a:r>
              <a:rPr lang="en-US" sz="8000" b="1" dirty="0" smtClean="0"/>
              <a:t>Name___________________________</a:t>
            </a:r>
            <a:endParaRPr lang="en-US" sz="8000" dirty="0" smtClean="0"/>
          </a:p>
          <a:p>
            <a:pPr>
              <a:buNone/>
            </a:pPr>
            <a:r>
              <a:rPr lang="en-US" sz="8000" b="1" dirty="0" smtClean="0"/>
              <a:t> </a:t>
            </a:r>
            <a:endParaRPr lang="en-US" sz="8000" dirty="0" smtClean="0"/>
          </a:p>
          <a:p>
            <a:pPr>
              <a:buNone/>
            </a:pPr>
            <a:r>
              <a:rPr lang="en-US" sz="8000" b="1" dirty="0" smtClean="0"/>
              <a:t>GAMES</a:t>
            </a:r>
          </a:p>
          <a:p>
            <a:pPr>
              <a:buNone/>
            </a:pPr>
            <a:r>
              <a:rPr lang="en-US" sz="8000" b="1" u="sng" dirty="0" smtClean="0"/>
              <a:t>Cards</a:t>
            </a:r>
          </a:p>
          <a:p>
            <a:pPr>
              <a:buNone/>
            </a:pPr>
            <a:r>
              <a:rPr lang="en-US" sz="8000" b="1" dirty="0" smtClean="0"/>
              <a:t>__Spades/Hearts</a:t>
            </a:r>
            <a:endParaRPr lang="en-US" sz="8000" dirty="0" smtClean="0"/>
          </a:p>
          <a:p>
            <a:pPr>
              <a:buNone/>
            </a:pPr>
            <a:r>
              <a:rPr lang="en-US" sz="8000" b="1" dirty="0" smtClean="0"/>
              <a:t>__Rummy</a:t>
            </a:r>
            <a:endParaRPr lang="en-US" sz="8000" dirty="0" smtClean="0"/>
          </a:p>
          <a:p>
            <a:pPr>
              <a:buNone/>
            </a:pPr>
            <a:r>
              <a:rPr lang="en-US" sz="8000" b="1" dirty="0" smtClean="0"/>
              <a:t>__UNO</a:t>
            </a:r>
            <a:endParaRPr lang="en-US" sz="8000" dirty="0" smtClean="0"/>
          </a:p>
          <a:p>
            <a:pPr>
              <a:buNone/>
            </a:pPr>
            <a:r>
              <a:rPr lang="en-US" sz="8000" b="1" dirty="0" smtClean="0"/>
              <a:t>__Solitaire</a:t>
            </a:r>
            <a:endParaRPr lang="en-US" sz="8000" dirty="0" smtClean="0"/>
          </a:p>
          <a:p>
            <a:pPr>
              <a:buNone/>
            </a:pPr>
            <a:r>
              <a:rPr lang="en-US" sz="8000" b="1" dirty="0" smtClean="0"/>
              <a:t>__Speed</a:t>
            </a:r>
            <a:endParaRPr lang="en-US" sz="8000" dirty="0" smtClean="0"/>
          </a:p>
          <a:p>
            <a:pPr>
              <a:buNone/>
            </a:pPr>
            <a:r>
              <a:rPr lang="en-US" sz="8000" b="1" dirty="0" smtClean="0"/>
              <a:t>__Euchre</a:t>
            </a:r>
            <a:endParaRPr lang="en-US" sz="8000" dirty="0" smtClean="0"/>
          </a:p>
          <a:p>
            <a:pPr>
              <a:buNone/>
            </a:pPr>
            <a:r>
              <a:rPr lang="en-US" sz="8000" b="1" dirty="0" smtClean="0"/>
              <a:t>__</a:t>
            </a:r>
            <a:r>
              <a:rPr lang="en-US" sz="8000" b="1" dirty="0" err="1" smtClean="0"/>
              <a:t>Tonk</a:t>
            </a:r>
            <a:endParaRPr lang="en-US" sz="8000" b="1" dirty="0" smtClean="0"/>
          </a:p>
          <a:p>
            <a:pPr>
              <a:buNone/>
            </a:pPr>
            <a:endParaRPr lang="en-US" sz="8000" dirty="0" smtClean="0"/>
          </a:p>
          <a:p>
            <a:pPr>
              <a:buNone/>
            </a:pPr>
            <a:r>
              <a:rPr lang="en-US" sz="8000" b="1" u="sng" dirty="0" smtClean="0"/>
              <a:t>Board Games</a:t>
            </a:r>
          </a:p>
          <a:p>
            <a:r>
              <a:rPr lang="en-US" sz="8000" b="1" dirty="0" smtClean="0"/>
              <a:t>__Chess</a:t>
            </a:r>
            <a:endParaRPr lang="en-US" sz="8000" dirty="0" smtClean="0"/>
          </a:p>
          <a:p>
            <a:r>
              <a:rPr lang="en-US" sz="8000" b="1" dirty="0" smtClean="0"/>
              <a:t>__Checkers</a:t>
            </a:r>
            <a:endParaRPr lang="en-US" sz="8000" dirty="0" smtClean="0"/>
          </a:p>
          <a:p>
            <a:r>
              <a:rPr lang="en-US" sz="8000" b="1" dirty="0" smtClean="0"/>
              <a:t>__Chinese   </a:t>
            </a:r>
            <a:endParaRPr lang="en-US" sz="8000" dirty="0" smtClean="0"/>
          </a:p>
          <a:p>
            <a:r>
              <a:rPr lang="en-US" sz="8000" b="1" dirty="0" smtClean="0"/>
              <a:t> Checkers</a:t>
            </a:r>
            <a:endParaRPr lang="en-US" sz="8000" dirty="0" smtClean="0"/>
          </a:p>
          <a:p>
            <a:r>
              <a:rPr lang="en-US" sz="8000" b="1" dirty="0" smtClean="0"/>
              <a:t>__Backgammon</a:t>
            </a:r>
            <a:endParaRPr lang="en-US" sz="8000" dirty="0" smtClean="0"/>
          </a:p>
          <a:p>
            <a:endParaRPr lang="en-US" sz="4400" dirty="0" smtClean="0"/>
          </a:p>
          <a:p>
            <a:endParaRPr lang="en-US" sz="4400" dirty="0"/>
          </a:p>
        </p:txBody>
      </p:sp>
      <p:sp>
        <p:nvSpPr>
          <p:cNvPr id="6" name="Content Placeholder 5"/>
          <p:cNvSpPr>
            <a:spLocks noGrp="1"/>
          </p:cNvSpPr>
          <p:nvPr>
            <p:ph sz="half" idx="2"/>
          </p:nvPr>
        </p:nvSpPr>
        <p:spPr>
          <a:xfrm>
            <a:off x="6096000" y="228600"/>
            <a:ext cx="2590800" cy="6248400"/>
          </a:xfrm>
        </p:spPr>
        <p:txBody>
          <a:bodyPr>
            <a:noAutofit/>
          </a:bodyPr>
          <a:lstStyle/>
          <a:p>
            <a:pPr>
              <a:buNone/>
            </a:pPr>
            <a:r>
              <a:rPr lang="en-US" sz="1800" b="1" u="sng" dirty="0" smtClean="0"/>
              <a:t>Dances</a:t>
            </a:r>
          </a:p>
          <a:p>
            <a:pPr>
              <a:buNone/>
            </a:pPr>
            <a:r>
              <a:rPr lang="en-US" sz="1800" b="1" dirty="0" smtClean="0"/>
              <a:t>__Harlem Shake</a:t>
            </a:r>
          </a:p>
          <a:p>
            <a:pPr>
              <a:buNone/>
            </a:pPr>
            <a:r>
              <a:rPr lang="en-US" sz="1800" b="1" dirty="0" smtClean="0"/>
              <a:t>__</a:t>
            </a:r>
            <a:r>
              <a:rPr lang="en-US" sz="1800" b="1" dirty="0" err="1" smtClean="0"/>
              <a:t>Crip</a:t>
            </a:r>
            <a:r>
              <a:rPr lang="en-US" sz="1800" b="1" dirty="0" smtClean="0"/>
              <a:t> Walk</a:t>
            </a:r>
          </a:p>
          <a:p>
            <a:pPr>
              <a:buNone/>
            </a:pPr>
            <a:r>
              <a:rPr lang="en-US" sz="1800" b="1" dirty="0" smtClean="0"/>
              <a:t>__Heel Toe</a:t>
            </a:r>
          </a:p>
          <a:p>
            <a:pPr>
              <a:buNone/>
            </a:pPr>
            <a:r>
              <a:rPr lang="en-US" sz="1800" b="1" dirty="0" smtClean="0"/>
              <a:t>__Chicken Head</a:t>
            </a:r>
          </a:p>
          <a:p>
            <a:pPr>
              <a:buNone/>
            </a:pPr>
            <a:r>
              <a:rPr lang="en-US" sz="1800" b="1" u="sng" dirty="0" smtClean="0"/>
              <a:t>DJ’s</a:t>
            </a:r>
          </a:p>
          <a:p>
            <a:pPr>
              <a:buNone/>
            </a:pPr>
            <a:r>
              <a:rPr lang="en-US" sz="1800" b="1" dirty="0" smtClean="0"/>
              <a:t>__DJ World</a:t>
            </a:r>
            <a:endParaRPr lang="en-US" sz="1800" dirty="0" smtClean="0"/>
          </a:p>
          <a:p>
            <a:pPr>
              <a:buNone/>
            </a:pPr>
            <a:r>
              <a:rPr lang="en-US" sz="1800" b="1" dirty="0" smtClean="0"/>
              <a:t>__DJ Paul</a:t>
            </a:r>
            <a:endParaRPr lang="en-US" sz="1800" dirty="0" smtClean="0"/>
          </a:p>
          <a:p>
            <a:pPr>
              <a:buNone/>
            </a:pPr>
            <a:r>
              <a:rPr lang="en-US" sz="1800" b="1" dirty="0" smtClean="0"/>
              <a:t>__DJ Quick</a:t>
            </a:r>
            <a:endParaRPr lang="en-US" sz="1800" dirty="0" smtClean="0"/>
          </a:p>
          <a:p>
            <a:pPr>
              <a:buNone/>
            </a:pPr>
            <a:r>
              <a:rPr lang="en-US" sz="1800" b="1" dirty="0" smtClean="0"/>
              <a:t>__DJ Gus</a:t>
            </a:r>
            <a:endParaRPr lang="en-US" sz="1800" dirty="0" smtClean="0"/>
          </a:p>
          <a:p>
            <a:pPr>
              <a:buNone/>
            </a:pPr>
            <a:r>
              <a:rPr lang="en-US" sz="1800" b="1" u="sng" dirty="0" smtClean="0"/>
              <a:t>T.V. Shows</a:t>
            </a:r>
          </a:p>
          <a:p>
            <a:pPr>
              <a:buNone/>
            </a:pPr>
            <a:r>
              <a:rPr lang="en-US" sz="1800" b="1" dirty="0" smtClean="0"/>
              <a:t>__Clueless</a:t>
            </a:r>
          </a:p>
          <a:p>
            <a:pPr>
              <a:buNone/>
            </a:pPr>
            <a:r>
              <a:rPr lang="en-US" sz="1800" b="1" dirty="0" smtClean="0"/>
              <a:t>__Eye Spy</a:t>
            </a:r>
          </a:p>
          <a:p>
            <a:pPr>
              <a:buNone/>
            </a:pPr>
            <a:r>
              <a:rPr lang="en-US" sz="1800" b="1" dirty="0" smtClean="0"/>
              <a:t>__My wife &amp; </a:t>
            </a:r>
          </a:p>
          <a:p>
            <a:pPr>
              <a:buNone/>
            </a:pPr>
            <a:r>
              <a:rPr lang="en-US" sz="1800" b="1" dirty="0" smtClean="0"/>
              <a:t>   kids</a:t>
            </a:r>
          </a:p>
          <a:p>
            <a:pPr>
              <a:buNone/>
            </a:pPr>
            <a:r>
              <a:rPr lang="en-US" sz="1800" b="1" u="sng" dirty="0" smtClean="0"/>
              <a:t>Other</a:t>
            </a:r>
            <a:endParaRPr lang="en-US" sz="1800" b="1" dirty="0" smtClean="0"/>
          </a:p>
          <a:p>
            <a:pPr>
              <a:buNone/>
            </a:pPr>
            <a:r>
              <a:rPr lang="en-US" sz="1800" b="1" dirty="0" smtClean="0"/>
              <a:t>__Fashion &amp;</a:t>
            </a:r>
          </a:p>
          <a:p>
            <a:pPr>
              <a:buNone/>
            </a:pPr>
            <a:r>
              <a:rPr lang="en-US" sz="1800" b="1" dirty="0" smtClean="0"/>
              <a:t>  Clothes</a:t>
            </a:r>
          </a:p>
          <a:p>
            <a:pPr>
              <a:buNone/>
            </a:pPr>
            <a:r>
              <a:rPr lang="en-US" sz="1800" b="1" dirty="0" smtClean="0"/>
              <a:t>__Cars</a:t>
            </a:r>
          </a:p>
          <a:p>
            <a:pPr>
              <a:buNone/>
            </a:pPr>
            <a:r>
              <a:rPr lang="en-US" sz="1800" b="1" dirty="0" smtClean="0"/>
              <a:t>__Dogs</a:t>
            </a:r>
          </a:p>
          <a:p>
            <a:pPr>
              <a:buNone/>
            </a:pPr>
            <a:endParaRPr lang="en-US" sz="1800" dirty="0"/>
          </a:p>
        </p:txBody>
      </p:sp>
      <p:sp>
        <p:nvSpPr>
          <p:cNvPr id="7" name="Rectangle 6"/>
          <p:cNvSpPr/>
          <p:nvPr/>
        </p:nvSpPr>
        <p:spPr>
          <a:xfrm>
            <a:off x="3657600" y="-4648200"/>
            <a:ext cx="1828800" cy="12588061"/>
          </a:xfrm>
          <a:prstGeom prst="rect">
            <a:avLst/>
          </a:prstGeom>
        </p:spPr>
        <p:txBody>
          <a:bodyPr wrap="square">
            <a:spAutoFit/>
          </a:bodyPr>
          <a:lstStyle/>
          <a:p>
            <a:r>
              <a:rPr lang="en-US" b="1" u="sng" dirty="0" smtClean="0"/>
              <a:t>x</a:t>
            </a:r>
            <a:endParaRPr lang="en-US" dirty="0" smtClean="0"/>
          </a:p>
          <a:p>
            <a:r>
              <a:rPr lang="en-US" b="1" dirty="0" smtClean="0"/>
              <a:t> </a:t>
            </a:r>
            <a:endParaRPr lang="en-US"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MUSIC</a:t>
            </a:r>
            <a:endParaRPr lang="en-US" dirty="0" smtClean="0"/>
          </a:p>
          <a:p>
            <a:r>
              <a:rPr lang="en-US" b="1" u="sng" dirty="0" smtClean="0"/>
              <a:t>R &amp; B</a:t>
            </a:r>
          </a:p>
          <a:p>
            <a:r>
              <a:rPr lang="en-US" b="1" dirty="0" smtClean="0"/>
              <a:t>__Ashanti</a:t>
            </a:r>
            <a:endParaRPr lang="en-US" dirty="0" smtClean="0"/>
          </a:p>
          <a:p>
            <a:r>
              <a:rPr lang="en-US" b="1" dirty="0" smtClean="0"/>
              <a:t>__</a:t>
            </a:r>
            <a:r>
              <a:rPr lang="en-US" b="1" dirty="0" err="1" smtClean="0"/>
              <a:t>Erykah</a:t>
            </a:r>
            <a:r>
              <a:rPr lang="en-US" b="1" dirty="0" smtClean="0"/>
              <a:t> </a:t>
            </a:r>
            <a:endParaRPr lang="en-US" dirty="0" smtClean="0"/>
          </a:p>
          <a:p>
            <a:r>
              <a:rPr lang="en-US" b="1" dirty="0" smtClean="0"/>
              <a:t>  Badu</a:t>
            </a:r>
            <a:endParaRPr lang="en-US" dirty="0" smtClean="0"/>
          </a:p>
          <a:p>
            <a:r>
              <a:rPr lang="en-US" b="1" dirty="0" smtClean="0"/>
              <a:t>__</a:t>
            </a:r>
            <a:r>
              <a:rPr lang="en-US" b="1" dirty="0" err="1" smtClean="0"/>
              <a:t>Beyonce</a:t>
            </a:r>
            <a:endParaRPr lang="en-US" dirty="0" smtClean="0"/>
          </a:p>
          <a:p>
            <a:r>
              <a:rPr lang="en-US" b="1" dirty="0" smtClean="0"/>
              <a:t>__R. Kelly</a:t>
            </a:r>
            <a:endParaRPr lang="en-US" dirty="0" smtClean="0"/>
          </a:p>
          <a:p>
            <a:r>
              <a:rPr lang="en-US" b="1" dirty="0" smtClean="0"/>
              <a:t>__Monica</a:t>
            </a:r>
            <a:endParaRPr lang="en-US" dirty="0" smtClean="0"/>
          </a:p>
          <a:p>
            <a:r>
              <a:rPr lang="en-US" b="1" dirty="0" smtClean="0"/>
              <a:t>__M. J.  </a:t>
            </a:r>
            <a:r>
              <a:rPr lang="en-US" b="1" dirty="0" err="1" smtClean="0"/>
              <a:t>Blige</a:t>
            </a:r>
            <a:endParaRPr lang="en-US" dirty="0" smtClean="0"/>
          </a:p>
          <a:p>
            <a:r>
              <a:rPr lang="en-US" b="1" dirty="0" smtClean="0"/>
              <a:t>__</a:t>
            </a:r>
            <a:r>
              <a:rPr lang="en-US" b="1" dirty="0" err="1" smtClean="0"/>
              <a:t>Aaliyah</a:t>
            </a:r>
            <a:endParaRPr lang="en-US" dirty="0" smtClean="0"/>
          </a:p>
          <a:p>
            <a:endParaRPr lang="en-US" sz="1000" b="1" dirty="0" smtClean="0"/>
          </a:p>
          <a:p>
            <a:r>
              <a:rPr lang="en-US" b="1" u="sng" dirty="0" smtClean="0"/>
              <a:t>Sports teams</a:t>
            </a:r>
            <a:endParaRPr lang="en-US" u="sng" dirty="0" smtClean="0"/>
          </a:p>
          <a:p>
            <a:endParaRPr lang="en-US" sz="900" u="sng" dirty="0" smtClean="0"/>
          </a:p>
          <a:p>
            <a:r>
              <a:rPr lang="en-US" b="1" u="sng" dirty="0" smtClean="0"/>
              <a:t>Magazines</a:t>
            </a:r>
          </a:p>
          <a:p>
            <a:endParaRPr lang="en-US" sz="1100" b="1" dirty="0" smtClean="0"/>
          </a:p>
          <a:p>
            <a:r>
              <a:rPr lang="en-US" b="1" u="sng" dirty="0" smtClean="0"/>
              <a:t>School Subjects</a:t>
            </a:r>
          </a:p>
          <a:p>
            <a:r>
              <a:rPr lang="en-US" b="1" dirty="0" smtClean="0"/>
              <a:t>__Math</a:t>
            </a:r>
            <a:endParaRPr lang="en-US" dirty="0" smtClean="0"/>
          </a:p>
          <a:p>
            <a:r>
              <a:rPr lang="en-US" b="1" dirty="0" smtClean="0"/>
              <a:t> __Art</a:t>
            </a:r>
          </a:p>
          <a:p>
            <a:r>
              <a:rPr lang="en-US" b="1" dirty="0" smtClean="0"/>
              <a:t>Sports</a:t>
            </a:r>
          </a:p>
          <a:p>
            <a:r>
              <a:rPr lang="en-US" b="1" dirty="0" smtClean="0"/>
              <a:t>__Football</a:t>
            </a:r>
            <a:endParaRPr lang="en-US" dirty="0" smtClean="0"/>
          </a:p>
          <a:p>
            <a:r>
              <a:rPr lang="en-US" b="1" dirty="0" smtClean="0"/>
              <a:t>__Basketball</a:t>
            </a:r>
            <a:endParaRPr lang="en-US" dirty="0" smtClean="0"/>
          </a:p>
          <a:p>
            <a:r>
              <a:rPr lang="en-US" b="1" dirty="0" smtClean="0"/>
              <a:t>__Hockey</a:t>
            </a:r>
            <a:endParaRPr lang="en-US" dirty="0" smtClean="0"/>
          </a:p>
          <a:p>
            <a:r>
              <a:rPr lang="en-US" b="1" dirty="0" smtClean="0"/>
              <a:t>__Wrestling</a:t>
            </a:r>
            <a:endParaRPr lang="en-US" dirty="0" smtClean="0"/>
          </a:p>
          <a:p>
            <a:r>
              <a:rPr lang="en-US" b="1" dirty="0" smtClean="0"/>
              <a:t>__Boxing</a:t>
            </a:r>
            <a:endParaRPr lang="en-US" dirty="0" smtClean="0"/>
          </a:p>
          <a:p>
            <a:r>
              <a:rPr lang="en-US" b="1" dirty="0" smtClean="0"/>
              <a:t>__Tennis</a:t>
            </a:r>
            <a:endParaRPr lang="en-US" dirty="0" smtClean="0"/>
          </a:p>
          <a:p>
            <a:endParaRPr lang="en-US" dirty="0" smtClean="0"/>
          </a:p>
          <a:p>
            <a:endParaRPr lang="en-US" b="1" dirty="0" smtClean="0"/>
          </a:p>
          <a:p>
            <a:endParaRPr lang="en-US" dirty="0" smtClean="0"/>
          </a:p>
          <a:p>
            <a:endParaRPr lang="en-US" sz="8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eaLnBrk="1" fontAlgn="auto" hangingPunct="1">
              <a:spcAft>
                <a:spcPts val="0"/>
              </a:spcAft>
              <a:defRPr/>
            </a:pP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2.  Abandon “one-size-fits-all” normalcy and the bell curve mentality</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7171" name="Content Placeholder 5"/>
          <p:cNvSpPr>
            <a:spLocks noGrp="1"/>
          </p:cNvSpPr>
          <p:nvPr>
            <p:ph idx="1"/>
          </p:nvPr>
        </p:nvSpPr>
        <p:spPr>
          <a:xfrm>
            <a:off x="457200" y="2255838"/>
            <a:ext cx="8229600" cy="4525962"/>
          </a:xfrm>
        </p:spPr>
        <p:txBody>
          <a:bodyPr/>
          <a:lstStyle/>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r>
              <a:rPr lang="en-US" sz="2800" dirty="0" smtClean="0">
                <a:latin typeface="Times New Roman" pitchFamily="18" charset="0"/>
                <a:cs typeface="Times New Roman" pitchFamily="18" charset="0"/>
              </a:rPr>
              <a:t>Create of a fluid educational system where difference is a “taken for granted” attribute of every child who enters a public school classroom</a:t>
            </a:r>
          </a:p>
          <a:p>
            <a:pPr eaLnBrk="1" hangingPunct="1"/>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r>
              <a:rPr lang="en-US" sz="2800" dirty="0" smtClean="0">
                <a:latin typeface="Times New Roman" pitchFamily="18" charset="0"/>
                <a:cs typeface="Times New Roman" pitchFamily="18" charset="0"/>
              </a:rPr>
              <a:t>Create a Strength-Based Learning Plan for each student</a:t>
            </a:r>
          </a:p>
        </p:txBody>
      </p:sp>
      <p:pic>
        <p:nvPicPr>
          <p:cNvPr id="7172" name="Picture 6" descr="Bell Curve">
            <a:hlinkClick r:id="rId2"/>
          </p:cNvPr>
          <p:cNvPicPr>
            <a:picLocks noChangeAspect="1" noChangeArrowheads="1"/>
          </p:cNvPicPr>
          <p:nvPr/>
        </p:nvPicPr>
        <p:blipFill>
          <a:blip r:embed="rId3" cstate="print"/>
          <a:srcRect l="3996" t="5766" r="4080"/>
          <a:stretch>
            <a:fillRect/>
          </a:stretch>
        </p:blipFill>
        <p:spPr bwMode="auto">
          <a:xfrm>
            <a:off x="3429000" y="1447800"/>
            <a:ext cx="2286000" cy="1219200"/>
          </a:xfrm>
          <a:prstGeom prst="rect">
            <a:avLst/>
          </a:prstGeom>
          <a:noFill/>
          <a:ln w="9525">
            <a:noFill/>
            <a:miter lim="800000"/>
            <a:headEnd/>
            <a:tailEnd/>
          </a:ln>
        </p:spPr>
      </p:pic>
      <p:pic>
        <p:nvPicPr>
          <p:cNvPr id="7173" name="Picture 7" descr="https://encrypted-tbn2.gstatic.com/images?q=tbn:ANd9GcQAC-Tvj_qAauR8G2Nj6bEJBfDOaRQHC9BzLx29iiA-_fO-iB6r0A">
            <a:hlinkClick r:id="rId4"/>
          </p:cNvPr>
          <p:cNvPicPr>
            <a:picLocks noChangeAspect="1" noChangeArrowheads="1"/>
          </p:cNvPicPr>
          <p:nvPr/>
        </p:nvPicPr>
        <p:blipFill>
          <a:blip r:embed="rId5" cstate="print"/>
          <a:srcRect/>
          <a:stretch>
            <a:fillRect/>
          </a:stretch>
        </p:blipFill>
        <p:spPr bwMode="auto">
          <a:xfrm>
            <a:off x="5867400" y="3733800"/>
            <a:ext cx="2286000" cy="1066800"/>
          </a:xfrm>
          <a:prstGeom prst="rect">
            <a:avLst/>
          </a:prstGeom>
          <a:noFill/>
          <a:ln w="9525">
            <a:noFill/>
            <a:miter lim="800000"/>
            <a:headEnd/>
            <a:tailEnd/>
          </a:ln>
        </p:spPr>
      </p:pic>
      <p:pic>
        <p:nvPicPr>
          <p:cNvPr id="7174" name="Picture 8" descr="https://encrypted-tbn1.gstatic.com/images?q=tbn:ANd9GcSw6Qxodzhazv__Ntf6EQnOzfDaj_WrhUAMtWbU7BMUmZ8WbBoByg">
            <a:hlinkClick r:id="rId6"/>
          </p:cNvPr>
          <p:cNvPicPr>
            <a:picLocks noChangeAspect="1" noChangeArrowheads="1"/>
          </p:cNvPicPr>
          <p:nvPr/>
        </p:nvPicPr>
        <p:blipFill>
          <a:blip r:embed="rId7" cstate="print"/>
          <a:srcRect t="5556" b="16667"/>
          <a:stretch>
            <a:fillRect/>
          </a:stretch>
        </p:blipFill>
        <p:spPr bwMode="auto">
          <a:xfrm>
            <a:off x="4383088" y="5562600"/>
            <a:ext cx="3313112"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152400"/>
            <a:ext cx="9144000" cy="1143000"/>
          </a:xfrm>
        </p:spPr>
        <p:txBody>
          <a:bodyPr>
            <a:normAutofit fontScale="90000"/>
          </a:bodyPr>
          <a:lstStyle/>
          <a:p>
            <a:pPr>
              <a:defRPr/>
            </a:pPr>
            <a:r>
              <a:rPr lang="en-US" sz="2800" b="1" dirty="0" smtClean="0">
                <a:latin typeface="+mn-lt"/>
                <a:cs typeface="Times New Roman" pitchFamily="18" charset="0"/>
              </a:rPr>
              <a:t/>
            </a:r>
            <a:br>
              <a:rPr lang="en-US" sz="2800" b="1" dirty="0" smtClean="0">
                <a:latin typeface="+mn-lt"/>
                <a:cs typeface="Times New Roman" pitchFamily="18" charset="0"/>
              </a:rPr>
            </a:br>
            <a:r>
              <a:rPr lang="en-US" sz="3200" dirty="0" smtClean="0">
                <a:latin typeface="Arial" pitchFamily="34" charset="0"/>
                <a:cs typeface="Arial" pitchFamily="34" charset="0"/>
              </a:rPr>
              <a:t>Normalcy</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1492  The social construct of the “West” and the “other” </a:t>
            </a:r>
            <a:endParaRPr lang="en-US" sz="2800" dirty="0" smtClean="0">
              <a:latin typeface="Arial" pitchFamily="34" charset="0"/>
              <a:cs typeface="Arial" pitchFamily="34" charset="0"/>
            </a:endParaRPr>
          </a:p>
        </p:txBody>
      </p:sp>
      <p:sp>
        <p:nvSpPr>
          <p:cNvPr id="48131" name="Content Placeholder 2"/>
          <p:cNvSpPr>
            <a:spLocks noGrp="1"/>
          </p:cNvSpPr>
          <p:nvPr>
            <p:ph idx="1"/>
          </p:nvPr>
        </p:nvSpPr>
        <p:spPr>
          <a:xfrm>
            <a:off x="76200" y="1600200"/>
            <a:ext cx="9144000" cy="5257800"/>
          </a:xfrm>
        </p:spPr>
        <p:txBody>
          <a:bodyPr>
            <a:normAutofit fontScale="25000" lnSpcReduction="20000"/>
          </a:bodyPr>
          <a:lstStyle/>
          <a:p>
            <a:endParaRPr lang="en-US" dirty="0" smtClean="0"/>
          </a:p>
          <a:p>
            <a:pPr>
              <a:buFont typeface="Arial" pitchFamily="34" charset="0"/>
              <a:buNone/>
            </a:pPr>
            <a:endParaRPr lang="en-US" sz="1400" dirty="0" smtClean="0"/>
          </a:p>
          <a:p>
            <a:pPr>
              <a:buFont typeface="Arial" pitchFamily="34" charset="0"/>
              <a:buNone/>
            </a:pPr>
            <a:endParaRPr lang="en-US" sz="1800" dirty="0" smtClean="0"/>
          </a:p>
          <a:p>
            <a:pPr>
              <a:buFont typeface="Arial" pitchFamily="34" charset="0"/>
              <a:buNone/>
            </a:pPr>
            <a:endParaRPr lang="en-US" dirty="0" smtClean="0"/>
          </a:p>
          <a:p>
            <a:pPr>
              <a:buFont typeface="Arial" pitchFamily="34" charset="0"/>
              <a:buNone/>
            </a:pPr>
            <a:endParaRPr lang="en-US" sz="100" dirty="0" smtClean="0">
              <a:cs typeface="Times New Roman" pitchFamily="18" charset="0"/>
            </a:endParaRPr>
          </a:p>
          <a:p>
            <a:pPr>
              <a:buFont typeface="Arial" pitchFamily="34" charset="0"/>
              <a:buNone/>
            </a:pPr>
            <a:r>
              <a:rPr lang="en-US" sz="2800" dirty="0" smtClean="0">
                <a:latin typeface="Georgia" pitchFamily="18" charset="0"/>
                <a:cs typeface="Times New Roman" pitchFamily="18" charset="0"/>
              </a:rPr>
              <a:t>           </a:t>
            </a:r>
          </a:p>
          <a:p>
            <a:pPr>
              <a:buFont typeface="Arial" pitchFamily="34" charset="0"/>
              <a:buNone/>
            </a:pPr>
            <a:endParaRPr lang="en-US" sz="2800" dirty="0" smtClean="0">
              <a:latin typeface="Georgia" pitchFamily="18" charset="0"/>
              <a:cs typeface="Times New Roman" pitchFamily="18" charset="0"/>
            </a:endParaRPr>
          </a:p>
          <a:p>
            <a:pPr>
              <a:buFont typeface="Arial" pitchFamily="34" charset="0"/>
              <a:buNone/>
            </a:pPr>
            <a:endParaRPr lang="en-US" sz="2800" dirty="0" smtClean="0">
              <a:latin typeface="Georgia" pitchFamily="18" charset="0"/>
              <a:cs typeface="Times New Roman" pitchFamily="18" charset="0"/>
            </a:endParaRPr>
          </a:p>
          <a:p>
            <a:pPr algn="ctr">
              <a:buFont typeface="Arial" pitchFamily="34" charset="0"/>
              <a:buNone/>
            </a:pPr>
            <a:endParaRPr lang="en-US" sz="2800" dirty="0" smtClean="0">
              <a:latin typeface="Arial" pitchFamily="34" charset="0"/>
              <a:cs typeface="Arial" pitchFamily="34" charset="0"/>
            </a:endParaRPr>
          </a:p>
          <a:p>
            <a:pPr algn="ctr">
              <a:buFont typeface="Arial" pitchFamily="34" charset="0"/>
              <a:buNone/>
            </a:pPr>
            <a:endParaRPr lang="en-US" sz="2800" dirty="0" smtClean="0">
              <a:latin typeface="Arial" pitchFamily="34" charset="0"/>
              <a:cs typeface="Arial" pitchFamily="34" charset="0"/>
            </a:endParaRPr>
          </a:p>
          <a:p>
            <a:pPr algn="ctr">
              <a:buFont typeface="Arial" pitchFamily="34" charset="0"/>
              <a:buNone/>
            </a:pPr>
            <a:endParaRPr lang="en-US" sz="2800" dirty="0" smtClean="0">
              <a:latin typeface="Arial" pitchFamily="34" charset="0"/>
              <a:cs typeface="Arial" pitchFamily="34" charset="0"/>
            </a:endParaRPr>
          </a:p>
          <a:p>
            <a:pPr algn="ctr">
              <a:buFont typeface="Arial" pitchFamily="34" charset="0"/>
              <a:buNone/>
            </a:pPr>
            <a:endParaRPr lang="en-US" sz="2800" dirty="0" smtClean="0">
              <a:latin typeface="Arial" pitchFamily="34" charset="0"/>
              <a:cs typeface="Arial" pitchFamily="34" charset="0"/>
            </a:endParaRPr>
          </a:p>
          <a:p>
            <a:pPr algn="ctr">
              <a:buFont typeface="Arial" pitchFamily="34" charset="0"/>
              <a:buNone/>
            </a:pPr>
            <a:endParaRPr lang="en-US" sz="2800" dirty="0" smtClean="0">
              <a:latin typeface="Arial" pitchFamily="34" charset="0"/>
              <a:cs typeface="Arial" pitchFamily="34" charset="0"/>
            </a:endParaRPr>
          </a:p>
          <a:p>
            <a:pPr algn="ctr">
              <a:buFont typeface="Arial" pitchFamily="34" charset="0"/>
              <a:buNone/>
            </a:pPr>
            <a:endParaRPr lang="en-US" sz="4500" dirty="0" smtClean="0">
              <a:latin typeface="Arial" pitchFamily="34" charset="0"/>
              <a:cs typeface="Arial" pitchFamily="34" charset="0"/>
            </a:endParaRPr>
          </a:p>
          <a:p>
            <a:pPr algn="ctr">
              <a:buFont typeface="Arial" pitchFamily="34" charset="0"/>
              <a:buNone/>
            </a:pPr>
            <a:endParaRPr lang="en-US" sz="4500" dirty="0" smtClean="0">
              <a:latin typeface="Arial" pitchFamily="34" charset="0"/>
              <a:cs typeface="Arial" pitchFamily="34" charset="0"/>
            </a:endParaRPr>
          </a:p>
          <a:p>
            <a:pPr algn="ctr">
              <a:buFont typeface="Arial" pitchFamily="34" charset="0"/>
              <a:buNone/>
            </a:pPr>
            <a:endParaRPr lang="en-US" sz="4500" dirty="0" smtClean="0">
              <a:latin typeface="Arial" pitchFamily="34" charset="0"/>
              <a:cs typeface="Arial" pitchFamily="34" charset="0"/>
            </a:endParaRPr>
          </a:p>
          <a:p>
            <a:pPr algn="ctr">
              <a:buFont typeface="Arial" pitchFamily="34" charset="0"/>
              <a:buNone/>
            </a:pPr>
            <a:endParaRPr lang="en-US" sz="4500" dirty="0" smtClean="0">
              <a:latin typeface="Arial" pitchFamily="34" charset="0"/>
              <a:cs typeface="Arial" pitchFamily="34" charset="0"/>
            </a:endParaRPr>
          </a:p>
          <a:p>
            <a:pPr algn="ctr">
              <a:buFont typeface="Arial" pitchFamily="34" charset="0"/>
              <a:buNone/>
            </a:pPr>
            <a:endParaRPr lang="en-US" sz="7200" dirty="0" smtClean="0">
              <a:latin typeface="Arial" pitchFamily="34" charset="0"/>
              <a:cs typeface="Arial" pitchFamily="34" charset="0"/>
            </a:endParaRPr>
          </a:p>
          <a:p>
            <a:pPr algn="ctr">
              <a:buFont typeface="Arial" pitchFamily="34" charset="0"/>
              <a:buNone/>
            </a:pPr>
            <a:endParaRPr lang="en-US" sz="7200" dirty="0" smtClean="0">
              <a:latin typeface="Arial" pitchFamily="34" charset="0"/>
              <a:cs typeface="Arial" pitchFamily="34" charset="0"/>
            </a:endParaRPr>
          </a:p>
          <a:p>
            <a:pPr algn="ctr">
              <a:buFont typeface="Arial" pitchFamily="34" charset="0"/>
              <a:buNone/>
            </a:pPr>
            <a:r>
              <a:rPr lang="en-US" sz="7200" dirty="0" smtClean="0">
                <a:latin typeface="Arial" pitchFamily="34" charset="0"/>
                <a:cs typeface="Arial" pitchFamily="34" charset="0"/>
              </a:rPr>
              <a:t>Europe “discovers” the “other” or the “</a:t>
            </a:r>
            <a:r>
              <a:rPr lang="en-US" sz="7200" dirty="0" err="1" smtClean="0">
                <a:latin typeface="Arial" pitchFamily="34" charset="0"/>
                <a:cs typeface="Arial" pitchFamily="34" charset="0"/>
              </a:rPr>
              <a:t>differon</a:t>
            </a:r>
            <a:r>
              <a:rPr lang="en-US" sz="7200" dirty="0" smtClean="0">
                <a:latin typeface="Arial" pitchFamily="34" charset="0"/>
                <a:cs typeface="Arial" pitchFamily="34" charset="0"/>
              </a:rPr>
              <a:t>”</a:t>
            </a:r>
          </a:p>
          <a:p>
            <a:pPr algn="ctr">
              <a:buFont typeface="Arial" pitchFamily="34" charset="0"/>
              <a:buNone/>
            </a:pPr>
            <a:endParaRPr lang="en-US" sz="7200" b="1" i="1" dirty="0" smtClean="0">
              <a:latin typeface="Arial" pitchFamily="34" charset="0"/>
              <a:cs typeface="Arial" pitchFamily="34" charset="0"/>
            </a:endParaRPr>
          </a:p>
          <a:p>
            <a:pPr algn="ctr">
              <a:buFont typeface="Arial" pitchFamily="34" charset="0"/>
              <a:buNone/>
            </a:pPr>
            <a:r>
              <a:rPr lang="en-US" sz="8000" b="1" i="1" dirty="0" smtClean="0">
                <a:latin typeface="Arial" pitchFamily="34" charset="0"/>
                <a:cs typeface="Arial" pitchFamily="34" charset="0"/>
              </a:rPr>
              <a:t>Disability is a political concept; there is no disability without normalcy</a:t>
            </a:r>
          </a:p>
          <a:p>
            <a:pPr algn="ctr">
              <a:buFont typeface="Arial" pitchFamily="34" charset="0"/>
              <a:buNone/>
            </a:pPr>
            <a:endParaRPr lang="en-US" sz="7200" i="1" dirty="0" smtClean="0">
              <a:latin typeface="Arial" pitchFamily="34" charset="0"/>
              <a:cs typeface="Arial" pitchFamily="34" charset="0"/>
            </a:endParaRPr>
          </a:p>
          <a:p>
            <a:pPr algn="ctr">
              <a:buFont typeface="Arial" pitchFamily="34" charset="0"/>
              <a:buNone/>
            </a:pPr>
            <a:r>
              <a:rPr lang="en-US" altLang="en-US" sz="8000" dirty="0" smtClean="0">
                <a:latin typeface="Arial" pitchFamily="34" charset="0"/>
                <a:cs typeface="Arial" pitchFamily="34" charset="0"/>
              </a:rPr>
              <a:t>“The problem’s not the student with learning disabilities; it’s the way normalcy  is constructed to create the ‘problem’ of the learning disabled child.”                    </a:t>
            </a:r>
            <a:endParaRPr lang="en-US" altLang="en-US" sz="6400" dirty="0" smtClean="0">
              <a:latin typeface="Arial" pitchFamily="34" charset="0"/>
              <a:cs typeface="Arial" pitchFamily="34" charset="0"/>
            </a:endParaRPr>
          </a:p>
          <a:p>
            <a:pPr>
              <a:buNone/>
            </a:pPr>
            <a:r>
              <a:rPr lang="en-US" altLang="en-US" sz="5600" dirty="0" smtClean="0">
                <a:latin typeface="Arial" pitchFamily="34" charset="0"/>
                <a:cs typeface="Arial" pitchFamily="34" charset="0"/>
              </a:rPr>
              <a:t>                                                                                                                </a:t>
            </a:r>
            <a:r>
              <a:rPr lang="en-US" altLang="en-US" sz="4800" dirty="0" smtClean="0">
                <a:latin typeface="Arial" pitchFamily="34" charset="0"/>
                <a:cs typeface="Arial" pitchFamily="34" charset="0"/>
              </a:rPr>
              <a:t>-- L. Davis, “Constructing Normalcy” </a:t>
            </a:r>
          </a:p>
          <a:p>
            <a:pPr algn="ctr">
              <a:buFont typeface="Arial" pitchFamily="34" charset="0"/>
              <a:buNone/>
            </a:pPr>
            <a:r>
              <a:rPr lang="en-US" altLang="en-US" sz="8000" dirty="0" smtClean="0">
                <a:latin typeface="Arial" pitchFamily="34" charset="0"/>
                <a:cs typeface="Arial" pitchFamily="34" charset="0"/>
              </a:rPr>
              <a:t>   “I’m not deaf, you can’t sign.     You have a signing disability.    I’m normal</a:t>
            </a:r>
            <a:r>
              <a:rPr lang="en-US" altLang="en-US" sz="7200" dirty="0" smtClean="0">
                <a:latin typeface="Arial" pitchFamily="34" charset="0"/>
                <a:cs typeface="Arial" pitchFamily="34" charset="0"/>
              </a:rPr>
              <a:t>.”                         </a:t>
            </a:r>
            <a:r>
              <a:rPr lang="en-US" altLang="en-US" sz="4800" dirty="0" smtClean="0">
                <a:latin typeface="Arial" pitchFamily="34" charset="0"/>
                <a:cs typeface="Arial" pitchFamily="34" charset="0"/>
              </a:rPr>
              <a:t>-- L. Davis, “Constructing Normalcy”</a:t>
            </a:r>
            <a:endParaRPr lang="en-US" altLang="en-US" sz="5600" dirty="0" smtClean="0">
              <a:latin typeface="Arial" pitchFamily="34" charset="0"/>
              <a:cs typeface="Arial" pitchFamily="34" charset="0"/>
            </a:endParaRPr>
          </a:p>
          <a:p>
            <a:pPr>
              <a:buFont typeface="Arial" pitchFamily="34" charset="0"/>
              <a:buNone/>
            </a:pPr>
            <a:endParaRPr lang="en-US" sz="4400" dirty="0" smtClean="0">
              <a:cs typeface="Times New Roman" pitchFamily="18" charset="0"/>
            </a:endParaRPr>
          </a:p>
          <a:p>
            <a:pPr>
              <a:buFont typeface="Arial" pitchFamily="34" charset="0"/>
              <a:buNone/>
            </a:pPr>
            <a:endParaRPr lang="en-US" sz="2400" dirty="0" smtClean="0">
              <a:cs typeface="Times New Roman" pitchFamily="18" charset="0"/>
            </a:endParaRPr>
          </a:p>
          <a:p>
            <a:pPr>
              <a:buFont typeface="Arial" pitchFamily="34" charset="0"/>
              <a:buNone/>
            </a:pPr>
            <a:r>
              <a:rPr lang="en-US" sz="3600" dirty="0" smtClean="0"/>
              <a:t> </a:t>
            </a:r>
            <a:endParaRPr lang="en-US" sz="3600" dirty="0" smtClean="0">
              <a:cs typeface="Times New Roman" pitchFamily="18" charset="0"/>
            </a:endParaRPr>
          </a:p>
          <a:p>
            <a:pPr>
              <a:buFont typeface="Arial" pitchFamily="34" charset="0"/>
              <a:buNone/>
            </a:pPr>
            <a:endParaRPr lang="en-US" sz="4000" dirty="0" smtClean="0"/>
          </a:p>
        </p:txBody>
      </p:sp>
      <p:pic>
        <p:nvPicPr>
          <p:cNvPr id="48132" name="Content Placeholder 5" descr="Related image">
            <a:hlinkClick r:id="rId2"/>
          </p:cNvPr>
          <p:cNvPicPr>
            <a:picLocks/>
          </p:cNvPicPr>
          <p:nvPr/>
        </p:nvPicPr>
        <p:blipFill>
          <a:blip r:embed="rId3" cstate="print"/>
          <a:srcRect/>
          <a:stretch>
            <a:fillRect/>
          </a:stretch>
        </p:blipFill>
        <p:spPr bwMode="auto">
          <a:xfrm>
            <a:off x="2667000" y="1219200"/>
            <a:ext cx="3810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3200" dirty="0" smtClean="0">
                <a:latin typeface="Arial" pitchFamily="34" charset="0"/>
                <a:cs typeface="Arial" pitchFamily="34" charset="0"/>
              </a:rPr>
              <a:t>Myth of the normal child </a:t>
            </a:r>
            <a:endParaRPr lang="en-US" sz="3200" dirty="0">
              <a:latin typeface="Arial" pitchFamily="34" charset="0"/>
              <a:cs typeface="Arial" pitchFamily="34" charset="0"/>
            </a:endParaRPr>
          </a:p>
        </p:txBody>
      </p:sp>
      <p:sp>
        <p:nvSpPr>
          <p:cNvPr id="3" name="Content Placeholder 2"/>
          <p:cNvSpPr>
            <a:spLocks noGrp="1"/>
          </p:cNvSpPr>
          <p:nvPr>
            <p:ph idx="4294967295"/>
          </p:nvPr>
        </p:nvSpPr>
        <p:spPr>
          <a:xfrm>
            <a:off x="0" y="1600200"/>
            <a:ext cx="8229600" cy="4525963"/>
          </a:xfrm>
        </p:spPr>
        <p:txBody>
          <a:bodyPr/>
          <a:lstStyle/>
          <a:p>
            <a:pPr>
              <a:buNone/>
            </a:pPr>
            <a:endParaRPr lang="en-US" b="1" dirty="0" smtClean="0"/>
          </a:p>
          <a:p>
            <a:endParaRPr lang="en-US" b="1" dirty="0" smtClean="0"/>
          </a:p>
          <a:p>
            <a:pPr>
              <a:buNone/>
            </a:pPr>
            <a:endParaRPr lang="en-US" b="1" dirty="0" smtClean="0"/>
          </a:p>
          <a:p>
            <a:pPr>
              <a:buNone/>
            </a:pPr>
            <a:endParaRPr lang="en-US" dirty="0" smtClean="0"/>
          </a:p>
          <a:p>
            <a:endParaRPr lang="en-US" sz="1400" dirty="0"/>
          </a:p>
        </p:txBody>
      </p:sp>
      <p:pic>
        <p:nvPicPr>
          <p:cNvPr id="4" name="Picture 2" descr="https://images-na.ssl-images-amazon.com/images/I/51i-MgDi5AL._SX325_BO1,204,203,200_.jpg"/>
          <p:cNvPicPr>
            <a:picLocks noChangeAspect="1" noChangeArrowheads="1"/>
          </p:cNvPicPr>
          <p:nvPr/>
        </p:nvPicPr>
        <p:blipFill>
          <a:blip r:embed="rId2" r:link="rId3" cstate="print"/>
          <a:srcRect/>
          <a:stretch>
            <a:fillRect/>
          </a:stretch>
        </p:blipFill>
        <p:spPr bwMode="auto">
          <a:xfrm>
            <a:off x="1828800" y="1600200"/>
            <a:ext cx="44958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0" y="1219200"/>
            <a:ext cx="9144000" cy="762000"/>
          </a:xfrm>
        </p:spPr>
        <p:txBody>
          <a:bodyPr>
            <a:normAutofit fontScale="90000"/>
          </a:bodyPr>
          <a:lstStyle/>
          <a:p>
            <a:r>
              <a:rPr lang="en-US" sz="3600" dirty="0" smtClean="0">
                <a:latin typeface="Georgia" pitchFamily="18" charset="0"/>
              </a:rPr>
              <a:t> </a:t>
            </a:r>
            <a:r>
              <a:rPr lang="en-US" sz="3600" dirty="0" smtClean="0">
                <a:latin typeface="Arial" pitchFamily="34" charset="0"/>
                <a:cs typeface="Arial" pitchFamily="34" charset="0"/>
              </a:rPr>
              <a:t>Strength-based Learning Plan</a:t>
            </a:r>
            <a:r>
              <a:rPr lang="en-US" sz="3600" dirty="0" smtClean="0">
                <a:latin typeface="Georgia" pitchFamily="18" charset="0"/>
              </a:rPr>
              <a:t/>
            </a:r>
            <a:br>
              <a:rPr lang="en-US" sz="3600" dirty="0" smtClean="0">
                <a:latin typeface="Georgia" pitchFamily="18" charset="0"/>
              </a:rPr>
            </a:br>
            <a:r>
              <a:rPr lang="en-US" sz="3600" dirty="0" smtClean="0">
                <a:latin typeface="Arial" pitchFamily="34" charset="0"/>
                <a:cs typeface="Arial" pitchFamily="34" charset="0"/>
              </a:rPr>
              <a:t> </a:t>
            </a:r>
            <a:r>
              <a:rPr lang="en-US" sz="3200" dirty="0" smtClean="0">
                <a:latin typeface="Arial" pitchFamily="34" charset="0"/>
                <a:cs typeface="Arial" pitchFamily="34" charset="0"/>
              </a:rPr>
              <a:t>Discrediting the Myth of the Normal Child</a:t>
            </a:r>
            <a:br>
              <a:rPr lang="en-US" sz="3200" dirty="0" smtClean="0">
                <a:latin typeface="Arial" pitchFamily="34" charset="0"/>
                <a:cs typeface="Arial" pitchFamily="34" charset="0"/>
              </a:rPr>
            </a:br>
            <a:r>
              <a:rPr lang="en-US" sz="3200" dirty="0" smtClean="0">
                <a:latin typeface="Arial" pitchFamily="34" charset="0"/>
                <a:cs typeface="Arial" pitchFamily="34" charset="0"/>
              </a:rPr>
              <a:t>    </a:t>
            </a:r>
            <a:br>
              <a:rPr lang="en-US" sz="3200" dirty="0" smtClean="0">
                <a:latin typeface="Arial" pitchFamily="34" charset="0"/>
                <a:cs typeface="Arial" pitchFamily="34" charset="0"/>
              </a:rPr>
            </a:br>
            <a:r>
              <a:rPr lang="en-US" sz="3200" dirty="0" smtClean="0">
                <a:latin typeface="Arial" pitchFamily="34" charset="0"/>
                <a:cs typeface="Arial" pitchFamily="34" charset="0"/>
              </a:rPr>
              <a:t> Embracing the “</a:t>
            </a:r>
            <a:r>
              <a:rPr lang="en-US" sz="3200" dirty="0" err="1" smtClean="0">
                <a:latin typeface="Arial" pitchFamily="34" charset="0"/>
                <a:cs typeface="Arial" pitchFamily="34" charset="0"/>
              </a:rPr>
              <a:t>differon</a:t>
            </a:r>
            <a:r>
              <a:rPr lang="en-US" sz="3200" dirty="0" smtClean="0">
                <a:latin typeface="Arial" pitchFamily="34" charset="0"/>
                <a:cs typeface="Arial" pitchFamily="34" charset="0"/>
              </a:rPr>
              <a:t>” </a:t>
            </a:r>
            <a:br>
              <a:rPr lang="en-US" sz="3200" dirty="0" smtClean="0">
                <a:latin typeface="Arial" pitchFamily="34" charset="0"/>
                <a:cs typeface="Arial" pitchFamily="34" charset="0"/>
              </a:rPr>
            </a:br>
            <a:endParaRPr lang="en-US" sz="3600" dirty="0" smtClean="0">
              <a:latin typeface="Arial" pitchFamily="34" charset="0"/>
              <a:cs typeface="Arial" pitchFamily="34" charset="0"/>
            </a:endParaRPr>
          </a:p>
        </p:txBody>
      </p:sp>
      <p:sp>
        <p:nvSpPr>
          <p:cNvPr id="56323" name="Content Placeholder 2"/>
          <p:cNvSpPr>
            <a:spLocks noGrp="1"/>
          </p:cNvSpPr>
          <p:nvPr>
            <p:ph idx="1"/>
          </p:nvPr>
        </p:nvSpPr>
        <p:spPr>
          <a:xfrm>
            <a:off x="228600" y="2255838"/>
            <a:ext cx="8686800" cy="4525962"/>
          </a:xfrm>
        </p:spPr>
        <p:txBody>
          <a:bodyPr/>
          <a:lstStyle/>
          <a:p>
            <a:pPr>
              <a:buFont typeface="Arial" pitchFamily="34" charset="0"/>
              <a:buNone/>
            </a:pPr>
            <a:endParaRPr lang="en-US" sz="2400" dirty="0" smtClean="0">
              <a:latin typeface="Arial" pitchFamily="34" charset="0"/>
              <a:cs typeface="Arial" pitchFamily="34" charset="0"/>
            </a:endParaRPr>
          </a:p>
          <a:p>
            <a:pPr>
              <a:buFont typeface="Arial" pitchFamily="34" charset="0"/>
              <a:buNone/>
            </a:pPr>
            <a:r>
              <a:rPr lang="en-US" sz="2400" dirty="0" smtClean="0">
                <a:latin typeface="Arial" pitchFamily="34" charset="0"/>
                <a:cs typeface="Arial" pitchFamily="34" charset="0"/>
              </a:rPr>
              <a:t>Special Ed students get Individualized Education Plan (IEP) based on what they can’t do according to normalcy.</a:t>
            </a:r>
          </a:p>
          <a:p>
            <a:pPr>
              <a:buFont typeface="Arial" pitchFamily="34" charset="0"/>
              <a:buNone/>
            </a:pPr>
            <a:endParaRPr lang="en-US" sz="2400" dirty="0" smtClean="0">
              <a:latin typeface="Arial" pitchFamily="34" charset="0"/>
              <a:cs typeface="Arial" pitchFamily="34" charset="0"/>
            </a:endParaRPr>
          </a:p>
          <a:p>
            <a:pPr>
              <a:buFont typeface="Arial" pitchFamily="34" charset="0"/>
              <a:buNone/>
            </a:pPr>
            <a:r>
              <a:rPr lang="en-US" sz="2400" dirty="0" smtClean="0">
                <a:latin typeface="Arial" pitchFamily="34" charset="0"/>
                <a:cs typeface="Arial" pitchFamily="34" charset="0"/>
              </a:rPr>
              <a:t>A Strength-based Learning Plan spends just as much time developing a student’s uniqueness, passions/interests--helping students to self-actualize--as trying to standardize them</a:t>
            </a:r>
            <a:r>
              <a:rPr lang="en-US" sz="2400" dirty="0" smtClean="0">
                <a:latin typeface="Georgia" pitchFamily="18" charset="0"/>
              </a:rPr>
              <a:t>.</a:t>
            </a:r>
            <a:r>
              <a:rPr lang="en-US" dirty="0" smtClean="0">
                <a:latin typeface="Georgia" pitchFamily="18" charset="0"/>
              </a:rPr>
              <a:t> </a:t>
            </a:r>
          </a:p>
          <a:p>
            <a:endParaRPr lang="en-US" sz="1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sz="3600" dirty="0" smtClean="0">
                <a:latin typeface="Arial" pitchFamily="34" charset="0"/>
                <a:cs typeface="Arial" pitchFamily="34" charset="0"/>
              </a:rPr>
              <a:t>Incorporating the Voices and Insights of Students with Disabilities: </a:t>
            </a:r>
            <a:br>
              <a:rPr lang="en-US" sz="3600" dirty="0" smtClean="0">
                <a:latin typeface="Arial" pitchFamily="34" charset="0"/>
                <a:cs typeface="Arial" pitchFamily="34" charset="0"/>
              </a:rPr>
            </a:br>
            <a:r>
              <a:rPr lang="en-US" sz="3600" dirty="0" smtClean="0">
                <a:latin typeface="Arial" pitchFamily="34" charset="0"/>
                <a:cs typeface="Arial" pitchFamily="34" charset="0"/>
              </a:rPr>
              <a:t>Let’s Consider Our Approach  </a:t>
            </a:r>
            <a:r>
              <a:rPr lang="en-US" sz="3200" dirty="0" smtClean="0"/>
              <a:t/>
            </a:r>
            <a:br>
              <a:rPr lang="en-US" sz="3200" dirty="0" smtClean="0"/>
            </a:br>
            <a:endParaRPr lang="en-US" sz="3200" dirty="0"/>
          </a:p>
        </p:txBody>
      </p:sp>
      <p:sp>
        <p:nvSpPr>
          <p:cNvPr id="3" name="Content Placeholder 2"/>
          <p:cNvSpPr>
            <a:spLocks noGrp="1"/>
          </p:cNvSpPr>
          <p:nvPr>
            <p:ph idx="1"/>
          </p:nvPr>
        </p:nvSpPr>
        <p:spPr>
          <a:xfrm>
            <a:off x="228600" y="1600200"/>
            <a:ext cx="8763000" cy="4525963"/>
          </a:xfrm>
        </p:spPr>
        <p:txBody>
          <a:bodyPr>
            <a:normAutofit/>
          </a:bodyPr>
          <a:lstStyle/>
          <a:p>
            <a:pPr>
              <a:buNone/>
            </a:pPr>
            <a:endParaRPr lang="en-US" dirty="0" smtClean="0">
              <a:latin typeface="Arial" pitchFamily="34" charset="0"/>
              <a:cs typeface="Arial" pitchFamily="34" charset="0"/>
            </a:endParaRPr>
          </a:p>
          <a:p>
            <a:pPr>
              <a:buNone/>
            </a:pPr>
            <a:r>
              <a:rPr lang="en-US" sz="2000" dirty="0" smtClean="0">
                <a:latin typeface="Arial" pitchFamily="34" charset="0"/>
                <a:cs typeface="Arial" pitchFamily="34" charset="0"/>
              </a:rPr>
              <a:t>Dr. Barbara </a:t>
            </a:r>
            <a:r>
              <a:rPr lang="en-US" sz="2000" dirty="0" err="1" smtClean="0">
                <a:latin typeface="Arial" pitchFamily="34" charset="0"/>
                <a:cs typeface="Arial" pitchFamily="34" charset="0"/>
              </a:rPr>
              <a:t>Pazey</a:t>
            </a:r>
            <a:r>
              <a:rPr lang="en-US" sz="2000" dirty="0" smtClean="0">
                <a:latin typeface="Arial" pitchFamily="34" charset="0"/>
                <a:cs typeface="Arial" pitchFamily="34" charset="0"/>
              </a:rPr>
              <a:t> encourages research around students with disabilities, getting their input into curriculum, and school and classroom climate.</a:t>
            </a:r>
            <a:endParaRPr lang="en-US" sz="2000" b="1" dirty="0" smtClean="0">
              <a:latin typeface="Arial" pitchFamily="34" charset="0"/>
              <a:cs typeface="Arial" pitchFamily="34" charset="0"/>
            </a:endParaRPr>
          </a:p>
          <a:p>
            <a:pPr>
              <a:buNone/>
            </a:pPr>
            <a:r>
              <a:rPr lang="en-US" sz="2000" dirty="0" smtClean="0">
                <a:latin typeface="Arial" pitchFamily="34" charset="0"/>
                <a:cs typeface="Arial" pitchFamily="34" charset="0"/>
              </a:rPr>
              <a:t> </a:t>
            </a:r>
            <a:endParaRPr lang="en-US" sz="2000" b="1" dirty="0" smtClean="0">
              <a:latin typeface="Arial" pitchFamily="34" charset="0"/>
              <a:cs typeface="Arial" pitchFamily="34" charset="0"/>
            </a:endParaRPr>
          </a:p>
          <a:p>
            <a:pPr>
              <a:buNone/>
            </a:pPr>
            <a:r>
              <a:rPr lang="en-US" sz="2000" dirty="0" smtClean="0">
                <a:latin typeface="Arial" pitchFamily="34" charset="0"/>
                <a:cs typeface="Arial" pitchFamily="34" charset="0"/>
              </a:rPr>
              <a:t>“Incorporating the voices and insights of students with disabilities: Let’s consider our approach” </a:t>
            </a:r>
            <a:r>
              <a:rPr lang="en-US" sz="2000" i="1" dirty="0" smtClean="0">
                <a:latin typeface="Arial" pitchFamily="34" charset="0"/>
                <a:cs typeface="Arial" pitchFamily="34" charset="0"/>
              </a:rPr>
              <a:t>International Journal of Student Voice</a:t>
            </a:r>
            <a:r>
              <a:rPr lang="en-US" sz="2000" dirty="0" smtClean="0">
                <a:latin typeface="Arial" pitchFamily="34" charset="0"/>
                <a:cs typeface="Arial" pitchFamily="34" charset="0"/>
              </a:rPr>
              <a:t>,</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8. 2021</a:t>
            </a:r>
            <a:endParaRPr lang="en-US" sz="2000" b="1" dirty="0" smtClean="0">
              <a:latin typeface="Arial" pitchFamily="34" charset="0"/>
              <a:cs typeface="Arial" pitchFamily="34" charset="0"/>
            </a:endParaRPr>
          </a:p>
          <a:p>
            <a:pPr>
              <a:buNone/>
            </a:pPr>
            <a:r>
              <a:rPr lang="en-US" sz="2000" dirty="0" smtClean="0">
                <a:latin typeface="Arial" pitchFamily="34" charset="0"/>
                <a:cs typeface="Arial" pitchFamily="34" charset="0"/>
              </a:rPr>
              <a:t> </a:t>
            </a:r>
            <a:endParaRPr lang="en-US" sz="2000" b="1" dirty="0" smtClean="0">
              <a:latin typeface="Arial" pitchFamily="34" charset="0"/>
              <a:cs typeface="Arial" pitchFamily="34" charset="0"/>
            </a:endParaRPr>
          </a:p>
          <a:p>
            <a:pPr>
              <a:buNone/>
            </a:pPr>
            <a:r>
              <a:rPr lang="en-US" sz="2000" u="sng" dirty="0" smtClean="0">
                <a:latin typeface="Arial" pitchFamily="34" charset="0"/>
                <a:cs typeface="Arial" pitchFamily="34" charset="0"/>
                <a:hlinkClick r:id="rId2"/>
              </a:rPr>
              <a:t>https://ijsv.psu.edu/?article=incorporating-the-voices-and-insights-of-students-with-disabilities-lets-consider-our-approach</a:t>
            </a:r>
            <a:r>
              <a:rPr lang="en-US" sz="2000" dirty="0" smtClean="0">
                <a:latin typeface="Arial" pitchFamily="34" charset="0"/>
                <a:cs typeface="Arial" pitchFamily="34" charset="0"/>
              </a:rPr>
              <a:t> </a:t>
            </a:r>
            <a:endParaRPr lang="en-US" sz="2000" b="1" dirty="0" smtClean="0">
              <a:latin typeface="Arial" pitchFamily="34" charset="0"/>
              <a:cs typeface="Arial" pitchFamily="34" charset="0"/>
            </a:endParaRPr>
          </a:p>
          <a:p>
            <a:pPr>
              <a:buNone/>
            </a:pP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lstStyle/>
          <a:p>
            <a:pPr eaLnBrk="1" hangingPunct="1"/>
            <a:r>
              <a:rPr lang="en-US" sz="3200" dirty="0" smtClean="0">
                <a:latin typeface="Times New Roman" pitchFamily="18" charset="0"/>
                <a:cs typeface="Times New Roman" pitchFamily="18" charset="0"/>
              </a:rPr>
              <a:t>3. Western epistemologies are not the only epistemologies in the world</a:t>
            </a:r>
          </a:p>
        </p:txBody>
      </p:sp>
      <p:sp>
        <p:nvSpPr>
          <p:cNvPr id="8195" name="Content Placeholder 7"/>
          <p:cNvSpPr>
            <a:spLocks noGrp="1"/>
          </p:cNvSpPr>
          <p:nvPr>
            <p:ph sz="half" idx="1"/>
          </p:nvPr>
        </p:nvSpPr>
        <p:spPr/>
        <p:txBody>
          <a:bodyPr/>
          <a:lstStyle/>
          <a:p>
            <a:pPr eaLnBrk="1" hangingPunct="1">
              <a:buFont typeface="Arial" charset="0"/>
              <a:buNone/>
            </a:pPr>
            <a:r>
              <a:rPr lang="en-US" smtClean="0">
                <a:latin typeface="Times New Roman" pitchFamily="18" charset="0"/>
                <a:cs typeface="Times New Roman" pitchFamily="18" charset="0"/>
              </a:rPr>
              <a:t>Non-linear epistemologies</a:t>
            </a:r>
          </a:p>
          <a:p>
            <a:pPr eaLnBrk="1" hangingPunct="1">
              <a:buFont typeface="Arial" charset="0"/>
              <a:buNone/>
            </a:pPr>
            <a:endParaRPr lang="en-US" smtClean="0"/>
          </a:p>
        </p:txBody>
      </p:sp>
      <p:pic>
        <p:nvPicPr>
          <p:cNvPr id="8196" name="Picture 9" descr="https://encrypted-tbn2.gstatic.com/images?q=tbn:ANd9GcRgsRuGiHbZKOnGFTqI6Lgcsl9A-5BGqENs2pp5K5p7CjFY0-Fy">
            <a:hlinkClick r:id="rId2"/>
          </p:cNvPr>
          <p:cNvPicPr>
            <a:picLocks noChangeAspect="1" noChangeArrowheads="1"/>
          </p:cNvPicPr>
          <p:nvPr/>
        </p:nvPicPr>
        <p:blipFill>
          <a:blip r:embed="rId3" cstate="print"/>
          <a:srcRect/>
          <a:stretch>
            <a:fillRect/>
          </a:stretch>
        </p:blipFill>
        <p:spPr bwMode="auto">
          <a:xfrm>
            <a:off x="1371600" y="2438400"/>
            <a:ext cx="1828800" cy="1752600"/>
          </a:xfrm>
          <a:prstGeom prst="rect">
            <a:avLst/>
          </a:prstGeom>
          <a:noFill/>
          <a:ln w="9525">
            <a:noFill/>
            <a:miter lim="800000"/>
            <a:headEnd/>
            <a:tailEnd/>
          </a:ln>
        </p:spPr>
      </p:pic>
      <p:pic>
        <p:nvPicPr>
          <p:cNvPr id="8197" name="Picture 11" descr="https://encrypted-tbn0.gstatic.com/images?q=tbn:ANd9GcQxHgHO1oZCOgtU5VDsVlnTUoSPKMuvY3jEWpKD7_P21Dd3aTXJcA">
            <a:hlinkClick r:id="rId4"/>
          </p:cNvPr>
          <p:cNvPicPr>
            <a:picLocks noChangeAspect="1" noChangeArrowheads="1"/>
          </p:cNvPicPr>
          <p:nvPr/>
        </p:nvPicPr>
        <p:blipFill>
          <a:blip r:embed="rId5" cstate="print"/>
          <a:srcRect l="6950" t="3078" b="15385"/>
          <a:stretch>
            <a:fillRect/>
          </a:stretch>
        </p:blipFill>
        <p:spPr bwMode="auto">
          <a:xfrm>
            <a:off x="2057400" y="4648200"/>
            <a:ext cx="2295525" cy="1514475"/>
          </a:xfrm>
          <a:prstGeom prst="rect">
            <a:avLst/>
          </a:prstGeom>
          <a:noFill/>
          <a:ln w="9525">
            <a:noFill/>
            <a:miter lim="800000"/>
            <a:headEnd/>
            <a:tailEnd/>
          </a:ln>
        </p:spPr>
      </p:pic>
      <p:pic>
        <p:nvPicPr>
          <p:cNvPr id="8198" name="Picture 12" descr="https://encrypted-tbn2.gstatic.com/images?q=tbn:ANd9GcR5u9DmiVZ3sWvsUwJd1zQgjklmOSwBd5XmfI7l28pX2owKzhgJ">
            <a:hlinkClick r:id="rId6"/>
          </p:cNvPr>
          <p:cNvPicPr>
            <a:picLocks noChangeAspect="1" noChangeArrowheads="1"/>
          </p:cNvPicPr>
          <p:nvPr/>
        </p:nvPicPr>
        <p:blipFill>
          <a:blip r:embed="rId7" cstate="print"/>
          <a:srcRect l="16335" r="23000" b="13095"/>
          <a:stretch>
            <a:fillRect/>
          </a:stretch>
        </p:blipFill>
        <p:spPr bwMode="auto">
          <a:xfrm>
            <a:off x="228600" y="4724400"/>
            <a:ext cx="1733550" cy="1390650"/>
          </a:xfrm>
          <a:prstGeom prst="rect">
            <a:avLst/>
          </a:prstGeom>
          <a:noFill/>
          <a:ln w="9525">
            <a:noFill/>
            <a:miter lim="800000"/>
            <a:headEnd/>
            <a:tailEnd/>
          </a:ln>
        </p:spPr>
      </p:pic>
      <p:sp>
        <p:nvSpPr>
          <p:cNvPr id="8199" name="Content Placeholder 16"/>
          <p:cNvSpPr>
            <a:spLocks noGrp="1"/>
          </p:cNvSpPr>
          <p:nvPr>
            <p:ph sz="half" idx="2"/>
          </p:nvPr>
        </p:nvSpPr>
        <p:spPr>
          <a:xfrm>
            <a:off x="4648200" y="1600200"/>
            <a:ext cx="4267200" cy="4525963"/>
          </a:xfrm>
        </p:spPr>
        <p:txBody>
          <a:bodyPr/>
          <a:lstStyle/>
          <a:p>
            <a:pPr marL="0" indent="0" eaLnBrk="1" hangingPunct="1">
              <a:spcBef>
                <a:spcPct val="0"/>
              </a:spcBef>
              <a:buFont typeface="Arial" charset="0"/>
              <a:buNone/>
              <a:tabLst>
                <a:tab pos="2971800" algn="ctr"/>
              </a:tabLst>
            </a:pPr>
            <a:r>
              <a:rPr lang="en-US" smtClean="0">
                <a:latin typeface="Times New Roman" pitchFamily="18" charset="0"/>
                <a:cs typeface="Times New Roman" pitchFamily="18" charset="0"/>
              </a:rPr>
              <a:t>    Other epistemologies</a:t>
            </a:r>
            <a:endParaRPr lang="en-US" sz="2000" i="1" smtClean="0">
              <a:latin typeface="Times New Roman" pitchFamily="18" charset="0"/>
              <a:cs typeface="Times New Roman" pitchFamily="18" charset="0"/>
            </a:endParaRPr>
          </a:p>
          <a:p>
            <a:pPr marL="0" indent="0" eaLnBrk="1" hangingPunct="1">
              <a:spcBef>
                <a:spcPct val="0"/>
              </a:spcBef>
              <a:buFont typeface="Arial" charset="0"/>
              <a:buNone/>
              <a:tabLst>
                <a:tab pos="2971800" algn="ctr"/>
              </a:tabLst>
            </a:pPr>
            <a:endParaRPr lang="en-US" sz="600" i="1" smtClean="0">
              <a:latin typeface="Times New Roman" pitchFamily="18" charset="0"/>
              <a:ea typeface="Calibri" pitchFamily="34" charset="0"/>
              <a:cs typeface="Times New Roman" pitchFamily="18" charset="0"/>
            </a:endParaRPr>
          </a:p>
          <a:p>
            <a:pPr marL="0" indent="0" eaLnBrk="1" hangingPunct="1">
              <a:spcBef>
                <a:spcPct val="0"/>
              </a:spcBef>
              <a:buFont typeface="Arial" charset="0"/>
              <a:buNone/>
              <a:tabLst>
                <a:tab pos="2971800" algn="ctr"/>
              </a:tabLst>
            </a:pPr>
            <a:r>
              <a:rPr lang="en-US" sz="2000" i="1" smtClean="0">
                <a:latin typeface="Times New Roman" pitchFamily="18" charset="0"/>
                <a:ea typeface="Calibri" pitchFamily="34" charset="0"/>
                <a:cs typeface="Times New Roman" pitchFamily="18" charset="0"/>
              </a:rPr>
              <a:t>       ~African~                  ~Female~</a:t>
            </a:r>
          </a:p>
          <a:p>
            <a:pPr marL="0" indent="0">
              <a:spcBef>
                <a:spcPct val="0"/>
              </a:spcBef>
              <a:buFont typeface="Arial" charset="0"/>
              <a:buNone/>
              <a:tabLst>
                <a:tab pos="2971800" algn="ctr"/>
              </a:tabLst>
            </a:pPr>
            <a:r>
              <a:rPr lang="en-US" sz="2000" smtClean="0">
                <a:latin typeface="Times New Roman" pitchFamily="18" charset="0"/>
                <a:cs typeface="Times New Roman" pitchFamily="18" charset="0"/>
              </a:rPr>
              <a:t>“The inclusion of            Stand Point</a:t>
            </a:r>
          </a:p>
          <a:p>
            <a:pPr marL="0" indent="0">
              <a:spcBef>
                <a:spcPct val="0"/>
              </a:spcBef>
              <a:buFont typeface="Arial" charset="0"/>
              <a:buNone/>
              <a:tabLst>
                <a:tab pos="2971800" algn="ctr"/>
              </a:tabLst>
            </a:pPr>
            <a:r>
              <a:rPr lang="en-US" sz="2000" smtClean="0">
                <a:latin typeface="Times New Roman" pitchFamily="18" charset="0"/>
                <a:cs typeface="Times New Roman" pitchFamily="18" charset="0"/>
              </a:rPr>
              <a:t>      Indigenous                   Theory</a:t>
            </a:r>
          </a:p>
          <a:p>
            <a:pPr marL="0" indent="0">
              <a:spcBef>
                <a:spcPct val="0"/>
              </a:spcBef>
              <a:buFont typeface="Arial" charset="0"/>
              <a:buNone/>
              <a:tabLst>
                <a:tab pos="2971800" algn="ctr"/>
              </a:tabLst>
            </a:pPr>
            <a:r>
              <a:rPr lang="en-US" sz="2000" smtClean="0">
                <a:latin typeface="Times New Roman" pitchFamily="18" charset="0"/>
                <a:cs typeface="Times New Roman" pitchFamily="18" charset="0"/>
              </a:rPr>
              <a:t>epistemologies in              </a:t>
            </a:r>
            <a:r>
              <a:rPr lang="en-US" sz="2000" i="1" smtClean="0">
                <a:latin typeface="Times New Roman" pitchFamily="18" charset="0"/>
                <a:cs typeface="Times New Roman" pitchFamily="18" charset="0"/>
              </a:rPr>
              <a:t> ~Deaf~</a:t>
            </a:r>
          </a:p>
          <a:p>
            <a:pPr marL="0" indent="0">
              <a:spcBef>
                <a:spcPct val="0"/>
              </a:spcBef>
              <a:buFont typeface="Arial" charset="0"/>
              <a:buNone/>
              <a:tabLst>
                <a:tab pos="2971800" algn="ctr"/>
              </a:tabLst>
            </a:pPr>
            <a:r>
              <a:rPr lang="en-US" sz="2000" smtClean="0">
                <a:latin typeface="Times New Roman" pitchFamily="18" charset="0"/>
                <a:cs typeface="Times New Roman" pitchFamily="18" charset="0"/>
              </a:rPr>
              <a:t> higher education</a:t>
            </a:r>
          </a:p>
          <a:p>
            <a:pPr marL="0" indent="0">
              <a:spcBef>
                <a:spcPct val="0"/>
              </a:spcBef>
              <a:buFont typeface="Arial" charset="0"/>
              <a:buNone/>
              <a:tabLst>
                <a:tab pos="2971800" algn="ctr"/>
              </a:tabLst>
            </a:pPr>
            <a:r>
              <a:rPr lang="en-US" sz="2000" smtClean="0">
                <a:latin typeface="Times New Roman" pitchFamily="18" charset="0"/>
                <a:cs typeface="Times New Roman" pitchFamily="18" charset="0"/>
              </a:rPr>
              <a:t>  in south Africa” </a:t>
            </a:r>
          </a:p>
          <a:p>
            <a:pPr marL="0" indent="0">
              <a:spcBef>
                <a:spcPct val="0"/>
              </a:spcBef>
              <a:buFont typeface="Arial" charset="0"/>
              <a:buNone/>
              <a:tabLst>
                <a:tab pos="2971800" algn="ctr"/>
              </a:tabLst>
            </a:pPr>
            <a:r>
              <a:rPr lang="en-US" sz="2000" smtClean="0">
                <a:latin typeface="Times New Roman" pitchFamily="18" charset="0"/>
                <a:cs typeface="Times New Roman" pitchFamily="18" charset="0"/>
              </a:rPr>
              <a:t> by Dr. Soul Shava </a:t>
            </a:r>
            <a:r>
              <a:rPr lang="en-US" sz="2000" i="1" smtClean="0">
                <a:latin typeface="Times New Roman" pitchFamily="18" charset="0"/>
                <a:ea typeface="Calibri" pitchFamily="34" charset="0"/>
                <a:cs typeface="Calibri" pitchFamily="34" charset="0"/>
              </a:rPr>
              <a:t>                    	</a:t>
            </a:r>
            <a:endParaRPr lang="en-US" sz="2000" smtClean="0">
              <a:latin typeface="Times New Roman" pitchFamily="18" charset="0"/>
              <a:cs typeface="Times New Roman" pitchFamily="18" charset="0"/>
            </a:endParaRPr>
          </a:p>
          <a:p>
            <a:pPr marL="0" indent="0">
              <a:spcBef>
                <a:spcPct val="0"/>
              </a:spcBef>
              <a:buFont typeface="Arial" charset="0"/>
              <a:buNone/>
              <a:tabLst>
                <a:tab pos="2971800" algn="ctr"/>
              </a:tabLst>
            </a:pPr>
            <a:endParaRPr lang="en-US" sz="1100" smtClean="0">
              <a:latin typeface="Times New Roman" pitchFamily="18" charset="0"/>
              <a:cs typeface="Times New Roman" pitchFamily="18" charset="0"/>
            </a:endParaRPr>
          </a:p>
          <a:p>
            <a:pPr marL="0" indent="0">
              <a:spcBef>
                <a:spcPct val="0"/>
              </a:spcBef>
              <a:buFont typeface="Arial" charset="0"/>
              <a:buNone/>
              <a:tabLst>
                <a:tab pos="2971800" algn="ctr"/>
              </a:tabLst>
            </a:pPr>
            <a:r>
              <a:rPr lang="en-US" sz="1800" smtClean="0">
                <a:latin typeface="Times New Roman" pitchFamily="18" charset="0"/>
                <a:cs typeface="Times New Roman" pitchFamily="18" charset="0"/>
              </a:rPr>
              <a:t>      </a:t>
            </a:r>
            <a:r>
              <a:rPr lang="en-US" sz="2000" smtClean="0">
                <a:latin typeface="Times New Roman" pitchFamily="18" charset="0"/>
                <a:cs typeface="Times New Roman" pitchFamily="18" charset="0"/>
              </a:rPr>
              <a:t>Decolonizing</a:t>
            </a:r>
          </a:p>
          <a:p>
            <a:pPr marL="0" indent="0">
              <a:spcBef>
                <a:spcPct val="0"/>
              </a:spcBef>
              <a:buFont typeface="Arial" charset="0"/>
              <a:buNone/>
              <a:tabLst>
                <a:tab pos="2971800" algn="ctr"/>
              </a:tabLst>
            </a:pPr>
            <a:r>
              <a:rPr lang="en-US" sz="2000" smtClean="0">
                <a:latin typeface="Times New Roman" pitchFamily="18" charset="0"/>
                <a:cs typeface="Times New Roman" pitchFamily="18" charset="0"/>
              </a:rPr>
              <a:t>    Epistemologies</a:t>
            </a:r>
          </a:p>
        </p:txBody>
      </p:sp>
      <p:pic>
        <p:nvPicPr>
          <p:cNvPr id="8200" name="Picture 18" descr="https://encrypted-tbn0.gstatic.com/images?q=tbn:ANd9GcSb76zsc4B6hNZV6FEsfSTvHgVbo_TZ3aVrBn_F-kTFp8p7KbK7VQ">
            <a:hlinkClick r:id="rId8"/>
          </p:cNvPr>
          <p:cNvPicPr>
            <a:picLocks noChangeAspect="1" noChangeArrowheads="1"/>
          </p:cNvPicPr>
          <p:nvPr/>
        </p:nvPicPr>
        <p:blipFill>
          <a:blip r:embed="rId9" cstate="print"/>
          <a:srcRect l="6818" t="50349" r="10606" b="18182"/>
          <a:stretch>
            <a:fillRect/>
          </a:stretch>
        </p:blipFill>
        <p:spPr bwMode="auto">
          <a:xfrm>
            <a:off x="4800600" y="5181600"/>
            <a:ext cx="1828800" cy="1371600"/>
          </a:xfrm>
          <a:prstGeom prst="rect">
            <a:avLst/>
          </a:prstGeom>
          <a:noFill/>
          <a:ln w="9525">
            <a:noFill/>
            <a:miter lim="800000"/>
            <a:headEnd/>
            <a:tailEnd/>
          </a:ln>
        </p:spPr>
      </p:pic>
      <p:sp>
        <p:nvSpPr>
          <p:cNvPr id="8201" name="Rectangle 20"/>
          <p:cNvSpPr>
            <a:spLocks noChangeArrowheads="1"/>
          </p:cNvSpPr>
          <p:nvPr/>
        </p:nvSpPr>
        <p:spPr bwMode="auto">
          <a:xfrm>
            <a:off x="6602413" y="4343400"/>
            <a:ext cx="2236787" cy="954088"/>
          </a:xfrm>
          <a:prstGeom prst="rect">
            <a:avLst/>
          </a:prstGeom>
          <a:noFill/>
          <a:ln w="9525">
            <a:noFill/>
            <a:miter lim="800000"/>
            <a:headEnd/>
            <a:tailEnd/>
          </a:ln>
        </p:spPr>
        <p:txBody>
          <a:bodyPr>
            <a:spAutoFit/>
          </a:bodyPr>
          <a:lstStyle/>
          <a:p>
            <a:r>
              <a:rPr lang="en-US">
                <a:latin typeface="Calibri" pitchFamily="34" charset="0"/>
              </a:rPr>
              <a:t>          </a:t>
            </a:r>
          </a:p>
          <a:p>
            <a:r>
              <a:rPr lang="en-US">
                <a:latin typeface="Calibri" pitchFamily="34" charset="0"/>
              </a:rPr>
              <a:t>              </a:t>
            </a:r>
            <a:r>
              <a:rPr lang="en-US" sz="2000">
                <a:latin typeface="Calibri" pitchFamily="34" charset="0"/>
              </a:rPr>
              <a:t>~</a:t>
            </a:r>
            <a:r>
              <a:rPr lang="en-US" sz="2000" i="1">
                <a:latin typeface="Times New Roman" pitchFamily="18" charset="0"/>
                <a:cs typeface="Times New Roman" pitchFamily="18" charset="0"/>
              </a:rPr>
              <a:t>Hip Hop</a:t>
            </a:r>
            <a:r>
              <a:rPr lang="en-US" sz="2000" i="1">
                <a:latin typeface="Calibri" pitchFamily="34" charset="0"/>
              </a:rPr>
              <a:t>~</a:t>
            </a:r>
            <a:r>
              <a:rPr lang="en-US" i="1">
                <a:latin typeface="Calibri" pitchFamily="34" charset="0"/>
              </a:rPr>
              <a:t> </a:t>
            </a:r>
          </a:p>
          <a:p>
            <a:endParaRPr lang="en-US">
              <a:latin typeface="Calibri" pitchFamily="34" charset="0"/>
            </a:endParaRPr>
          </a:p>
        </p:txBody>
      </p:sp>
      <p:pic>
        <p:nvPicPr>
          <p:cNvPr id="8202" name="Picture 10" descr="https://encrypted-tbn2.gstatic.com/images?q=tbn:ANd9GcQ7tdZDixnPYgXfojGygQMFWhVK_n9Y4-RLxb_mydwya2CuDcgHSQ">
            <a:hlinkClick r:id="rId10"/>
          </p:cNvPr>
          <p:cNvPicPr>
            <a:picLocks noChangeAspect="1" noChangeArrowheads="1"/>
          </p:cNvPicPr>
          <p:nvPr/>
        </p:nvPicPr>
        <p:blipFill>
          <a:blip r:embed="rId11" cstate="print"/>
          <a:srcRect l="10638" t="8029" r="10106" b="52921"/>
          <a:stretch>
            <a:fillRect/>
          </a:stretch>
        </p:blipFill>
        <p:spPr bwMode="auto">
          <a:xfrm>
            <a:off x="7191375" y="3476625"/>
            <a:ext cx="1419225" cy="1019175"/>
          </a:xfrm>
          <a:prstGeom prst="rect">
            <a:avLst/>
          </a:prstGeom>
          <a:noFill/>
          <a:ln w="9525">
            <a:noFill/>
            <a:miter lim="800000"/>
            <a:headEnd/>
            <a:tailEnd/>
          </a:ln>
        </p:spPr>
      </p:pic>
      <p:pic>
        <p:nvPicPr>
          <p:cNvPr id="8203" name="Picture 14"/>
          <p:cNvPicPr>
            <a:picLocks noChangeAspect="1" noChangeArrowheads="1"/>
          </p:cNvPicPr>
          <p:nvPr/>
        </p:nvPicPr>
        <p:blipFill>
          <a:blip r:embed="rId12" cstate="print"/>
          <a:srcRect l="11514" t="12399" r="9155" b="8894"/>
          <a:stretch>
            <a:fillRect/>
          </a:stretch>
        </p:blipFill>
        <p:spPr bwMode="auto">
          <a:xfrm>
            <a:off x="7086600" y="5029200"/>
            <a:ext cx="16764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p:txBody>
          <a:bodyPr/>
          <a:lstStyle/>
          <a:p>
            <a:endParaRPr lang="en-US" smtClean="0"/>
          </a:p>
        </p:txBody>
      </p:sp>
      <p:pic>
        <p:nvPicPr>
          <p:cNvPr id="54275" name="Picture 2"/>
          <p:cNvPicPr>
            <a:picLocks noChangeAspect="1" noChangeArrowheads="1"/>
          </p:cNvPicPr>
          <p:nvPr/>
        </p:nvPicPr>
        <p:blipFill>
          <a:blip r:embed="rId2" cstate="print"/>
          <a:srcRect/>
          <a:stretch>
            <a:fillRect/>
          </a:stretch>
        </p:blipFill>
        <p:spPr bwMode="auto">
          <a:xfrm>
            <a:off x="1371600" y="457200"/>
            <a:ext cx="65532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274638"/>
            <a:ext cx="8229600" cy="639762"/>
          </a:xfrm>
        </p:spPr>
        <p:txBody>
          <a:bodyPr>
            <a:noAutofit/>
          </a:bodyPr>
          <a:lstStyle/>
          <a:p>
            <a:r>
              <a:rPr lang="en-US" sz="2800" dirty="0" smtClean="0">
                <a:latin typeface="Arial" pitchFamily="34" charset="0"/>
                <a:cs typeface="Arial" pitchFamily="34" charset="0"/>
              </a:rPr>
              <a:t>Epistemology and an equitable educational system</a:t>
            </a:r>
            <a:r>
              <a:rPr lang="en-US" sz="2000" dirty="0" smtClean="0"/>
              <a:t/>
            </a:r>
            <a:br>
              <a:rPr lang="en-US" sz="2000" dirty="0" smtClean="0"/>
            </a:br>
            <a:endParaRPr lang="en-US" sz="2000" dirty="0" smtClean="0"/>
          </a:p>
        </p:txBody>
      </p:sp>
      <p:sp>
        <p:nvSpPr>
          <p:cNvPr id="68611" name="Content Placeholder 2"/>
          <p:cNvSpPr>
            <a:spLocks noGrp="1"/>
          </p:cNvSpPr>
          <p:nvPr>
            <p:ph idx="1"/>
          </p:nvPr>
        </p:nvSpPr>
        <p:spPr>
          <a:xfrm>
            <a:off x="228600" y="990599"/>
            <a:ext cx="8763000" cy="5867401"/>
          </a:xfrm>
        </p:spPr>
        <p:txBody>
          <a:bodyPr>
            <a:normAutofit fontScale="55000" lnSpcReduction="20000"/>
          </a:bodyPr>
          <a:lstStyle/>
          <a:p>
            <a:pPr>
              <a:buNone/>
            </a:pPr>
            <a:r>
              <a:rPr lang="en-US" dirty="0" smtClean="0">
                <a:latin typeface="Arial" pitchFamily="34" charset="0"/>
                <a:cs typeface="Arial" pitchFamily="34" charset="0"/>
              </a:rPr>
              <a:t>Epistemology--the theory of knowledge: how we create knowledge and justify beliefs</a:t>
            </a:r>
          </a:p>
          <a:p>
            <a:pPr>
              <a:buNone/>
            </a:pPr>
            <a:r>
              <a:rPr lang="en-US" dirty="0" smtClean="0">
                <a:latin typeface="Arial" pitchFamily="34" charset="0"/>
                <a:cs typeface="Arial" pitchFamily="34" charset="0"/>
              </a:rPr>
              <a:t>Western epistemologies are dominant US public school</a:t>
            </a:r>
          </a:p>
          <a:p>
            <a:pPr>
              <a:buNone/>
            </a:pPr>
            <a:endParaRPr lang="en-US" sz="3300" b="1" dirty="0" smtClean="0">
              <a:latin typeface="Arial" pitchFamily="34" charset="0"/>
              <a:cs typeface="Arial" pitchFamily="34" charset="0"/>
            </a:endParaRPr>
          </a:p>
          <a:p>
            <a:pPr algn="ctr">
              <a:buNone/>
            </a:pPr>
            <a:r>
              <a:rPr lang="en-US" b="1" dirty="0" smtClean="0">
                <a:latin typeface="Arial" pitchFamily="34" charset="0"/>
                <a:cs typeface="Arial" pitchFamily="34" charset="0"/>
              </a:rPr>
              <a:t>White middle-class norms vs. White middle-class epistemologies </a:t>
            </a:r>
          </a:p>
          <a:p>
            <a:pPr>
              <a:buNone/>
            </a:pPr>
            <a:r>
              <a:rPr lang="en-US" dirty="0" smtClean="0">
                <a:latin typeface="Arial" pitchFamily="34" charset="0"/>
                <a:cs typeface="Arial" pitchFamily="34" charset="0"/>
              </a:rPr>
              <a:t>An </a:t>
            </a:r>
            <a:r>
              <a:rPr lang="en-US" i="1" dirty="0" smtClean="0">
                <a:latin typeface="Arial" pitchFamily="34" charset="0"/>
                <a:cs typeface="Arial" pitchFamily="34" charset="0"/>
              </a:rPr>
              <a:t>equitable educational system</a:t>
            </a:r>
            <a:r>
              <a:rPr lang="en-US" dirty="0" smtClean="0">
                <a:latin typeface="Arial" pitchFamily="34" charset="0"/>
                <a:cs typeface="Arial" pitchFamily="34" charset="0"/>
              </a:rPr>
              <a:t> doesn’t measure student achievement on the basis of assimilation into white middle-class norms</a:t>
            </a:r>
          </a:p>
          <a:p>
            <a:pPr>
              <a:buNone/>
            </a:pPr>
            <a:endParaRPr lang="en-US" sz="3300" dirty="0" smtClean="0">
              <a:latin typeface="Arial" pitchFamily="34" charset="0"/>
              <a:cs typeface="Arial" pitchFamily="34" charset="0"/>
            </a:endParaRPr>
          </a:p>
          <a:p>
            <a:pPr>
              <a:buNone/>
            </a:pPr>
            <a:r>
              <a:rPr lang="en-US" dirty="0" smtClean="0">
                <a:latin typeface="Arial" pitchFamily="34" charset="0"/>
                <a:cs typeface="Arial" pitchFamily="34" charset="0"/>
              </a:rPr>
              <a:t>The ability of a student to read, write, and do arithmetic at the highest levels is </a:t>
            </a:r>
            <a:r>
              <a:rPr lang="en-US" i="1" dirty="0" smtClean="0">
                <a:latin typeface="Arial" pitchFamily="34" charset="0"/>
                <a:cs typeface="Arial" pitchFamily="34" charset="0"/>
              </a:rPr>
              <a:t>not</a:t>
            </a:r>
            <a:r>
              <a:rPr lang="en-US" dirty="0" smtClean="0">
                <a:latin typeface="Arial" pitchFamily="34" charset="0"/>
                <a:cs typeface="Arial" pitchFamily="34" charset="0"/>
              </a:rPr>
              <a:t> what is being referred to as white middle-class norms. </a:t>
            </a:r>
          </a:p>
          <a:p>
            <a:pPr>
              <a:buNone/>
            </a:pPr>
            <a:endParaRPr lang="en-US" sz="1300" dirty="0" smtClean="0">
              <a:latin typeface="Arial" pitchFamily="34" charset="0"/>
              <a:cs typeface="Arial" pitchFamily="34" charset="0"/>
            </a:endParaRPr>
          </a:p>
          <a:p>
            <a:pPr algn="ctr">
              <a:buNone/>
            </a:pPr>
            <a:r>
              <a:rPr lang="en-US" b="1" dirty="0" smtClean="0">
                <a:latin typeface="Arial" pitchFamily="34" charset="0"/>
                <a:cs typeface="Arial" pitchFamily="34" charset="0"/>
              </a:rPr>
              <a:t>  It is much deeper…</a:t>
            </a:r>
          </a:p>
          <a:p>
            <a:pPr>
              <a:buNone/>
            </a:pPr>
            <a:r>
              <a:rPr lang="en-US" dirty="0" smtClean="0">
                <a:latin typeface="Arial" pitchFamily="34" charset="0"/>
                <a:cs typeface="Arial" pitchFamily="34" charset="0"/>
              </a:rPr>
              <a:t>It is the use, by our current educational system, of curriculum, pedagogy, and measurements of these skills centering on white middle-class epistemologies.  </a:t>
            </a:r>
          </a:p>
          <a:p>
            <a:pPr>
              <a:buNone/>
            </a:pP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Most urban educators, administrators, and school boards assume without question the “superiority” of such white middle-class ways of knowing.</a:t>
            </a:r>
          </a:p>
          <a:p>
            <a:pPr>
              <a:buNone/>
            </a:pPr>
            <a:r>
              <a:rPr lang="en-US" dirty="0" smtClean="0">
                <a:latin typeface="Arial" pitchFamily="34" charset="0"/>
                <a:cs typeface="Arial" pitchFamily="34" charset="0"/>
              </a:rPr>
              <a:t> </a:t>
            </a:r>
          </a:p>
          <a:p>
            <a:pPr>
              <a:buNone/>
            </a:pPr>
            <a:r>
              <a:rPr lang="en-US" sz="3600" i="1" dirty="0" smtClean="0">
                <a:latin typeface="Arial" pitchFamily="34" charset="0"/>
                <a:cs typeface="Arial" pitchFamily="34" charset="0"/>
              </a:rPr>
              <a:t>The path to acquiring those skills (K-12 public education) is associated with the belief that the “skills” will be applied in the service of the existing power structure (economic, social, and political)—reproducing inequity.             </a:t>
            </a:r>
          </a:p>
          <a:p>
            <a:pPr>
              <a:buNone/>
            </a:pPr>
            <a:r>
              <a:rPr lang="en-US" sz="3600" dirty="0" smtClean="0">
                <a:latin typeface="Arial" pitchFamily="34" charset="0"/>
                <a:cs typeface="Arial" pitchFamily="34" charset="0"/>
              </a:rPr>
              <a:t>                                              </a:t>
            </a:r>
            <a:r>
              <a:rPr lang="en-US" sz="2500" dirty="0" smtClean="0">
                <a:latin typeface="Arial" pitchFamily="34" charset="0"/>
                <a:cs typeface="Arial" pitchFamily="34" charset="0"/>
              </a:rPr>
              <a:t>Duncan-Andrade &amp; Morrell, </a:t>
            </a:r>
            <a:r>
              <a:rPr lang="en-US" sz="2500" i="1" dirty="0" smtClean="0">
                <a:latin typeface="Arial" pitchFamily="34" charset="0"/>
                <a:cs typeface="Arial" pitchFamily="34" charset="0"/>
              </a:rPr>
              <a:t>Critical Pedagogy  </a:t>
            </a:r>
            <a:r>
              <a:rPr lang="en-US" sz="2500" dirty="0" smtClean="0">
                <a:latin typeface="Arial" pitchFamily="34" charset="0"/>
                <a:cs typeface="Arial" pitchFamily="34" charset="0"/>
              </a:rPr>
              <a:t>(2008) </a:t>
            </a:r>
            <a:endParaRPr lang="en-US" sz="1600" dirty="0" smtClean="0">
              <a:latin typeface="Arial" pitchFamily="34" charset="0"/>
              <a:cs typeface="Arial" pitchFamily="34" charset="0"/>
            </a:endParaRPr>
          </a:p>
          <a:p>
            <a:endParaRPr lang="en-US" sz="1600" dirty="0" smtClean="0"/>
          </a:p>
          <a:p>
            <a:pPr>
              <a:buNone/>
            </a:pPr>
            <a:endParaRPr lang="en-US" sz="1400" dirty="0" smtClean="0"/>
          </a:p>
          <a:p>
            <a:pPr>
              <a:buNone/>
            </a:pPr>
            <a:endParaRPr lang="en-US" dirty="0" smtClean="0"/>
          </a:p>
          <a:p>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eaLnBrk="1" fontAlgn="auto" hangingPunct="1">
              <a:spcAft>
                <a:spcPts val="0"/>
              </a:spcAft>
              <a:defRPr/>
            </a:pPr>
            <a:r>
              <a:rPr lang="en-US" sz="3600" dirty="0" smtClean="0">
                <a:latin typeface="Times New Roman" pitchFamily="18" charset="0"/>
                <a:cs typeface="Times New Roman" pitchFamily="18" charset="0"/>
              </a:rPr>
              <a:t>4.  America’s urban schools are not failing; they are doing exactly what they were designed to do</a:t>
            </a:r>
            <a:r>
              <a:rPr lang="en-US" sz="3200" dirty="0" smtClean="0"/>
              <a:t/>
            </a:r>
            <a:br>
              <a:rPr lang="en-US" sz="3200" dirty="0" smtClean="0"/>
            </a:br>
            <a:endParaRPr lang="en-US" sz="3200" dirty="0">
              <a:latin typeface="Times New Roman" pitchFamily="18" charset="0"/>
              <a:cs typeface="Times New Roman" pitchFamily="18" charset="0"/>
            </a:endParaRPr>
          </a:p>
        </p:txBody>
      </p:sp>
      <p:sp>
        <p:nvSpPr>
          <p:cNvPr id="9219" name="Content Placeholder 8"/>
          <p:cNvSpPr>
            <a:spLocks noGrp="1"/>
          </p:cNvSpPr>
          <p:nvPr>
            <p:ph idx="1"/>
          </p:nvPr>
        </p:nvSpPr>
        <p:spPr>
          <a:xfrm>
            <a:off x="457200" y="1219200"/>
            <a:ext cx="8229600" cy="5181600"/>
          </a:xfrm>
        </p:spPr>
        <p:txBody>
          <a:bodyPr/>
          <a:lstStyle/>
          <a:p>
            <a:pPr algn="ctr" eaLnBrk="1" hangingPunct="1">
              <a:buFont typeface="Arial" charset="0"/>
              <a:buNone/>
            </a:pPr>
            <a:r>
              <a:rPr lang="en-US" sz="2400" dirty="0" smtClean="0">
                <a:latin typeface="Times New Roman" pitchFamily="18" charset="0"/>
                <a:cs typeface="Times New Roman" pitchFamily="18" charset="0"/>
              </a:rPr>
              <a:t>Educating all children equally and effectively </a:t>
            </a:r>
          </a:p>
          <a:p>
            <a:pPr algn="ctr" eaLnBrk="1" hangingPunct="1">
              <a:buFont typeface="Arial" charset="0"/>
              <a:buNone/>
            </a:pPr>
            <a:r>
              <a:rPr lang="en-US" sz="2400" dirty="0" smtClean="0">
                <a:latin typeface="Times New Roman" pitchFamily="18" charset="0"/>
                <a:cs typeface="Times New Roman" pitchFamily="18" charset="0"/>
              </a:rPr>
              <a:t>has never been the mission of public education</a:t>
            </a:r>
            <a:endParaRPr lang="en-US" sz="2400" b="1" dirty="0" smtClean="0">
              <a:latin typeface="Times New Roman" pitchFamily="18" charset="0"/>
              <a:cs typeface="Times New Roman" pitchFamily="18" charset="0"/>
            </a:endParaRPr>
          </a:p>
          <a:p>
            <a:pPr algn="ctr" eaLnBrk="1" hangingPunct="1">
              <a:buFont typeface="Arial" charset="0"/>
              <a:buNone/>
            </a:pPr>
            <a:r>
              <a:rPr lang="en-US" sz="2800" i="1" dirty="0" smtClean="0">
                <a:latin typeface="Times New Roman" pitchFamily="18" charset="0"/>
                <a:cs typeface="Times New Roman" pitchFamily="18" charset="0"/>
              </a:rPr>
              <a:t> We can’t call urban schools designed to fail, broken</a:t>
            </a:r>
          </a:p>
          <a:p>
            <a:pPr eaLnBrk="1" hangingPunct="1">
              <a:buFont typeface="Arial" charset="0"/>
              <a:buNone/>
            </a:pPr>
            <a:endParaRPr lang="en-US" sz="3000" dirty="0" smtClean="0">
              <a:latin typeface="Times New Roman" pitchFamily="18" charset="0"/>
              <a:cs typeface="Times New Roman" pitchFamily="18" charset="0"/>
            </a:endParaRPr>
          </a:p>
          <a:p>
            <a:pPr eaLnBrk="1" hangingPunct="1">
              <a:buFont typeface="Arial" charset="0"/>
              <a:buNone/>
            </a:pPr>
            <a:endParaRPr lang="en-US" sz="2400" dirty="0" smtClean="0"/>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1100" dirty="0" smtClean="0">
              <a:latin typeface="Times New Roman" pitchFamily="18" charset="0"/>
              <a:cs typeface="Times New Roman" pitchFamily="18" charset="0"/>
            </a:endParaRPr>
          </a:p>
          <a:p>
            <a:pPr eaLnBrk="1" hangingPunct="1">
              <a:buFont typeface="Arial" charset="0"/>
              <a:buNone/>
            </a:pPr>
            <a:r>
              <a:rPr lang="en-US" sz="2400" dirty="0" smtClean="0">
                <a:latin typeface="Times New Roman" pitchFamily="18" charset="0"/>
                <a:cs typeface="Times New Roman" pitchFamily="18" charset="0"/>
              </a:rPr>
              <a:t>     The mission of urban school must be eradicating poverty and other social toxins not getting students “out of poverty” </a:t>
            </a:r>
          </a:p>
          <a:p>
            <a:pPr eaLnBrk="1" hangingPunct="1">
              <a:buFont typeface="Arial" charset="0"/>
              <a:buNone/>
            </a:pPr>
            <a:r>
              <a:rPr lang="en-US" sz="2400" dirty="0" smtClean="0">
                <a:latin typeface="Times New Roman" pitchFamily="18" charset="0"/>
                <a:cs typeface="Times New Roman" pitchFamily="18" charset="0"/>
              </a:rPr>
              <a:t> </a:t>
            </a:r>
          </a:p>
        </p:txBody>
      </p:sp>
      <p:pic>
        <p:nvPicPr>
          <p:cNvPr id="9220" name="Picture 10" descr="https://encrypted-tbn2.gstatic.com/images?q=tbn:ANd9GcQ3iyXt6zYUz4AlTbG1T_JoHNy6F-5q38IBXf8T991L6Hu97xHz">
            <a:hlinkClick r:id="rId3"/>
          </p:cNvPr>
          <p:cNvPicPr>
            <a:picLocks noChangeAspect="1" noChangeArrowheads="1"/>
          </p:cNvPicPr>
          <p:nvPr/>
        </p:nvPicPr>
        <p:blipFill>
          <a:blip r:embed="rId4" cstate="print"/>
          <a:srcRect l="6723" b="27414"/>
          <a:stretch>
            <a:fillRect/>
          </a:stretch>
        </p:blipFill>
        <p:spPr bwMode="auto">
          <a:xfrm>
            <a:off x="1371600" y="2743200"/>
            <a:ext cx="2971800" cy="1828800"/>
          </a:xfrm>
          <a:prstGeom prst="rect">
            <a:avLst/>
          </a:prstGeom>
          <a:noFill/>
          <a:ln w="9525">
            <a:noFill/>
            <a:miter lim="800000"/>
            <a:headEnd/>
            <a:tailEnd/>
          </a:ln>
        </p:spPr>
      </p:pic>
      <p:pic>
        <p:nvPicPr>
          <p:cNvPr id="9221" name="Picture 12" descr="https://encrypted-tbn0.gstatic.com/images?q=tbn:ANd9GcQy185DjMUPx5CNzliFB6FZGI1vHWKfs92muwLSdq31GePPkxx2">
            <a:hlinkClick r:id="rId5"/>
          </p:cNvPr>
          <p:cNvPicPr>
            <a:picLocks noChangeAspect="1" noChangeArrowheads="1"/>
          </p:cNvPicPr>
          <p:nvPr/>
        </p:nvPicPr>
        <p:blipFill>
          <a:blip r:embed="rId6" cstate="print"/>
          <a:srcRect l="2649" r="1880"/>
          <a:stretch>
            <a:fillRect/>
          </a:stretch>
        </p:blipFill>
        <p:spPr bwMode="auto">
          <a:xfrm>
            <a:off x="4800600" y="2743200"/>
            <a:ext cx="2971800" cy="1905000"/>
          </a:xfrm>
          <a:prstGeom prst="rect">
            <a:avLst/>
          </a:prstGeom>
          <a:noFill/>
          <a:ln w="9525">
            <a:noFill/>
            <a:miter lim="800000"/>
            <a:headEnd/>
            <a:tailEnd/>
          </a:ln>
        </p:spPr>
      </p:pic>
      <p:pic>
        <p:nvPicPr>
          <p:cNvPr id="9222" name="Picture 6" descr="https://encrypted-tbn1.gstatic.com/images?q=tbn:ANd9GcSOnpW58yffhL4SO45VBVawy_hFCfqFBtQ3ZkcAhrps86CE-U47">
            <a:hlinkClick r:id="rId7"/>
          </p:cNvPr>
          <p:cNvPicPr>
            <a:picLocks noChangeAspect="1" noChangeArrowheads="1"/>
          </p:cNvPicPr>
          <p:nvPr/>
        </p:nvPicPr>
        <p:blipFill>
          <a:blip r:embed="rId8" cstate="print"/>
          <a:srcRect t="8257" b="9184"/>
          <a:stretch>
            <a:fillRect/>
          </a:stretch>
        </p:blipFill>
        <p:spPr bwMode="auto">
          <a:xfrm>
            <a:off x="3657600" y="5562600"/>
            <a:ext cx="2286000" cy="1066800"/>
          </a:xfrm>
          <a:prstGeom prst="rect">
            <a:avLst/>
          </a:prstGeom>
          <a:noFill/>
          <a:ln w="9525">
            <a:noFill/>
            <a:miter lim="800000"/>
            <a:headEnd/>
            <a:tailEnd/>
          </a:ln>
        </p:spPr>
      </p:pic>
      <p:sp>
        <p:nvSpPr>
          <p:cNvPr id="922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9224" name="Rectangle 3"/>
          <p:cNvSpPr>
            <a:spLocks noChangeArrowheads="1"/>
          </p:cNvSpPr>
          <p:nvPr/>
        </p:nvSpPr>
        <p:spPr bwMode="auto">
          <a:xfrm>
            <a:off x="0" y="1885950"/>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3200" dirty="0" smtClean="0">
                <a:latin typeface="Arial" pitchFamily="34" charset="0"/>
                <a:cs typeface="Arial" pitchFamily="34" charset="0"/>
              </a:rPr>
              <a:t>We can’t call schools designed to fail broken</a:t>
            </a:r>
            <a:br>
              <a:rPr lang="en-US" sz="3200" dirty="0" smtClean="0">
                <a:latin typeface="Arial" pitchFamily="34" charset="0"/>
                <a:cs typeface="Arial" pitchFamily="34" charset="0"/>
              </a:rPr>
            </a:br>
            <a:r>
              <a:rPr lang="en-US" sz="3200" dirty="0" smtClean="0">
                <a:latin typeface="Arial" pitchFamily="34" charset="0"/>
                <a:cs typeface="Arial" pitchFamily="34" charset="0"/>
              </a:rPr>
              <a:t> The game is rigged. It’s inequity by design</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4525963"/>
          </a:xfrm>
        </p:spPr>
        <p:txBody>
          <a:bodyPr>
            <a:normAutofit/>
          </a:bodyPr>
          <a:lstStyle/>
          <a:p>
            <a:pPr algn="ctr">
              <a:buNone/>
            </a:pPr>
            <a:endParaRPr lang="en-US" sz="2400" i="1" dirty="0" smtClean="0">
              <a:latin typeface="Arial" pitchFamily="34" charset="0"/>
              <a:cs typeface="Arial" pitchFamily="34" charset="0"/>
            </a:endParaRPr>
          </a:p>
          <a:p>
            <a:pPr algn="ctr">
              <a:buNone/>
            </a:pPr>
            <a:endParaRPr lang="en-US" sz="2400" dirty="0" smtClean="0">
              <a:latin typeface="Arial" pitchFamily="34" charset="0"/>
              <a:cs typeface="Arial" pitchFamily="34" charset="0"/>
            </a:endParaRPr>
          </a:p>
          <a:p>
            <a:pPr algn="ctr">
              <a:buNone/>
            </a:pPr>
            <a:r>
              <a:rPr lang="en-US" sz="2400" dirty="0" smtClean="0">
                <a:latin typeface="Arial" pitchFamily="34" charset="0"/>
                <a:cs typeface="Arial" pitchFamily="34" charset="0"/>
              </a:rPr>
              <a:t>Prof. Jeff Duncan-Andrade </a:t>
            </a:r>
          </a:p>
          <a:p>
            <a:pPr algn="ctr">
              <a:buNone/>
            </a:pPr>
            <a:r>
              <a:rPr lang="en-US" sz="2400" dirty="0" smtClean="0">
                <a:latin typeface="Arial" pitchFamily="34" charset="0"/>
                <a:cs typeface="Arial" pitchFamily="34" charset="0"/>
              </a:rPr>
              <a:t>“The game is rigged. It’s inequity by design”</a:t>
            </a:r>
          </a:p>
          <a:p>
            <a:pPr algn="ctr">
              <a:buNone/>
            </a:pPr>
            <a:r>
              <a:rPr lang="en-US" sz="2400" dirty="0" smtClean="0">
                <a:latin typeface="Arial" pitchFamily="34" charset="0"/>
                <a:cs typeface="Arial" pitchFamily="34" charset="0"/>
                <a:hlinkClick r:id="rId2"/>
              </a:rPr>
              <a:t>https://www.youtube.com/watch?v=iccvmqHYp3Y</a:t>
            </a:r>
            <a:endParaRPr lang="en-US" sz="2400" dirty="0" smtClean="0">
              <a:latin typeface="Arial" pitchFamily="34" charset="0"/>
              <a:cs typeface="Arial" pitchFamily="34" charset="0"/>
            </a:endParaRP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39762"/>
          </a:xfrm>
        </p:spPr>
        <p:txBody>
          <a:bodyPr>
            <a:normAutofit/>
          </a:bodyPr>
          <a:lstStyle/>
          <a:p>
            <a:r>
              <a:rPr lang="en-US" sz="3200" dirty="0" smtClean="0">
                <a:latin typeface="Arial" pitchFamily="34" charset="0"/>
                <a:cs typeface="Arial" pitchFamily="34" charset="0"/>
              </a:rPr>
              <a:t>Public schools invert Black culture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304800" y="914400"/>
            <a:ext cx="8382000" cy="5135563"/>
          </a:xfrm>
        </p:spPr>
        <p:txBody>
          <a:bodyPr>
            <a:normAutofit fontScale="25000" lnSpcReduction="20000"/>
          </a:bodyPr>
          <a:lstStyle/>
          <a:p>
            <a:pPr>
              <a:buNone/>
            </a:pPr>
            <a:r>
              <a:rPr lang="en-US" sz="4000" dirty="0" smtClean="0"/>
              <a:t> </a:t>
            </a:r>
            <a:endParaRPr lang="en-US" sz="7200" dirty="0" smtClean="0">
              <a:solidFill>
                <a:prstClr val="black"/>
              </a:solidFill>
            </a:endParaRPr>
          </a:p>
          <a:p>
            <a:pPr lvl="0">
              <a:buNone/>
            </a:pPr>
            <a:r>
              <a:rPr lang="en-US" sz="8000" dirty="0" smtClean="0">
                <a:solidFill>
                  <a:prstClr val="black"/>
                </a:solidFill>
                <a:latin typeface="Arial" pitchFamily="34" charset="0"/>
                <a:cs typeface="Arial" pitchFamily="34" charset="0"/>
              </a:rPr>
              <a:t>Therapist:  What is the purpose of school?</a:t>
            </a:r>
          </a:p>
          <a:p>
            <a:pPr lvl="0">
              <a:buNone/>
            </a:pPr>
            <a:r>
              <a:rPr lang="en-US" sz="8000" dirty="0" smtClean="0">
                <a:solidFill>
                  <a:prstClr val="black"/>
                </a:solidFill>
                <a:latin typeface="Arial" pitchFamily="34" charset="0"/>
                <a:cs typeface="Arial" pitchFamily="34" charset="0"/>
              </a:rPr>
              <a:t>Student:  To make us proper.</a:t>
            </a:r>
          </a:p>
          <a:p>
            <a:pPr lvl="0">
              <a:buNone/>
            </a:pPr>
            <a:r>
              <a:rPr lang="en-US" sz="8000" dirty="0" smtClean="0">
                <a:solidFill>
                  <a:prstClr val="black"/>
                </a:solidFill>
                <a:latin typeface="Arial" pitchFamily="34" charset="0"/>
                <a:cs typeface="Arial" pitchFamily="34" charset="0"/>
              </a:rPr>
              <a:t>Therapist:  To make who proper?</a:t>
            </a:r>
          </a:p>
          <a:p>
            <a:pPr lvl="0">
              <a:buNone/>
            </a:pPr>
            <a:r>
              <a:rPr lang="en-US" sz="8000" dirty="0" smtClean="0">
                <a:solidFill>
                  <a:prstClr val="black"/>
                </a:solidFill>
                <a:latin typeface="Arial" pitchFamily="34" charset="0"/>
                <a:cs typeface="Arial" pitchFamily="34" charset="0"/>
              </a:rPr>
              <a:t>Student:  To make Negroes proper. </a:t>
            </a:r>
          </a:p>
          <a:p>
            <a:pPr lvl="0">
              <a:buNone/>
            </a:pPr>
            <a:r>
              <a:rPr lang="en-US" sz="7200" dirty="0" smtClean="0">
                <a:solidFill>
                  <a:prstClr val="black"/>
                </a:solidFill>
                <a:latin typeface="Arial" pitchFamily="34" charset="0"/>
                <a:cs typeface="Arial" pitchFamily="34" charset="0"/>
              </a:rPr>
              <a:t> </a:t>
            </a:r>
            <a:r>
              <a:rPr lang="en-US" sz="5600" dirty="0" smtClean="0">
                <a:solidFill>
                  <a:prstClr val="black"/>
                </a:solidFill>
                <a:latin typeface="Arial" pitchFamily="34" charset="0"/>
                <a:cs typeface="Arial" pitchFamily="34" charset="0"/>
              </a:rPr>
              <a:t>From a conversation between an often suspended Special Ed 15 year old African American male student from IPS Arlington HS and Mike Sage his family therapist during spring semester of 2011</a:t>
            </a:r>
            <a:endParaRPr lang="en-US" sz="7200" dirty="0" smtClean="0">
              <a:solidFill>
                <a:prstClr val="black"/>
              </a:solidFill>
              <a:latin typeface="Arial" pitchFamily="34" charset="0"/>
              <a:cs typeface="Arial" pitchFamily="34" charset="0"/>
            </a:endParaRPr>
          </a:p>
          <a:p>
            <a:pPr>
              <a:buNone/>
            </a:pPr>
            <a:endParaRPr lang="en-US" sz="4800" dirty="0" smtClean="0">
              <a:latin typeface="Arial" pitchFamily="34" charset="0"/>
              <a:cs typeface="Arial" pitchFamily="34" charset="0"/>
            </a:endParaRPr>
          </a:p>
          <a:p>
            <a:pPr algn="ctr">
              <a:buNone/>
            </a:pPr>
            <a:r>
              <a:rPr lang="en-US" sz="7200" b="1" dirty="0" smtClean="0">
                <a:latin typeface="Arial" pitchFamily="34" charset="0"/>
                <a:cs typeface="Arial" pitchFamily="34" charset="0"/>
              </a:rPr>
              <a:t>    Public schools invert Black</a:t>
            </a:r>
          </a:p>
          <a:p>
            <a:pPr algn="ctr">
              <a:buNone/>
            </a:pPr>
            <a:endParaRPr lang="en-US" sz="4400" b="1" dirty="0" smtClean="0">
              <a:latin typeface="Arial" pitchFamily="34" charset="0"/>
              <a:cs typeface="Arial" pitchFamily="34" charset="0"/>
            </a:endParaRPr>
          </a:p>
          <a:p>
            <a:pPr>
              <a:buNone/>
            </a:pPr>
            <a:r>
              <a:rPr lang="en-US" sz="8000" dirty="0" smtClean="0">
                <a:latin typeface="Arial" pitchFamily="34" charset="0"/>
                <a:cs typeface="Arial" pitchFamily="34" charset="0"/>
              </a:rPr>
              <a:t>--values breadth over depth  </a:t>
            </a:r>
          </a:p>
          <a:p>
            <a:pPr>
              <a:buNone/>
            </a:pPr>
            <a:r>
              <a:rPr lang="en-US" sz="8000" dirty="0" smtClean="0">
                <a:latin typeface="Arial" pitchFamily="34" charset="0"/>
                <a:cs typeface="Arial" pitchFamily="34" charset="0"/>
              </a:rPr>
              <a:t>--individual competition over cooperation</a:t>
            </a:r>
          </a:p>
          <a:p>
            <a:pPr>
              <a:buNone/>
            </a:pPr>
            <a:r>
              <a:rPr lang="en-US" sz="8000" dirty="0" smtClean="0">
                <a:latin typeface="Arial" pitchFamily="34" charset="0"/>
                <a:cs typeface="Arial" pitchFamily="34" charset="0"/>
              </a:rPr>
              <a:t>--non-involvement  over personal engagement</a:t>
            </a:r>
          </a:p>
          <a:p>
            <a:pPr>
              <a:buNone/>
            </a:pPr>
            <a:endParaRPr lang="en-US" sz="4000" dirty="0" smtClean="0">
              <a:latin typeface="Arial" pitchFamily="34" charset="0"/>
              <a:cs typeface="Arial" pitchFamily="34" charset="0"/>
            </a:endParaRPr>
          </a:p>
          <a:p>
            <a:pPr>
              <a:buNone/>
            </a:pPr>
            <a:r>
              <a:rPr lang="en-US" sz="8000" dirty="0" smtClean="0">
                <a:latin typeface="Arial" pitchFamily="34" charset="0"/>
                <a:cs typeface="Arial" pitchFamily="34" charset="0"/>
              </a:rPr>
              <a:t>Schools are a source of self-doubt rather than self-development </a:t>
            </a:r>
          </a:p>
          <a:p>
            <a:pPr>
              <a:buNone/>
            </a:pPr>
            <a:endParaRPr lang="en-US" sz="2800" dirty="0" smtClean="0">
              <a:latin typeface="Arial" pitchFamily="34" charset="0"/>
              <a:cs typeface="Arial" pitchFamily="34" charset="0"/>
            </a:endParaRPr>
          </a:p>
          <a:p>
            <a:pPr>
              <a:buNone/>
            </a:pPr>
            <a:r>
              <a:rPr lang="en-US" sz="8000" dirty="0" smtClean="0">
                <a:latin typeface="Arial" pitchFamily="34" charset="0"/>
                <a:cs typeface="Arial" pitchFamily="34" charset="0"/>
              </a:rPr>
              <a:t>Race acts inside the school to give groups of students systematically different experiences </a:t>
            </a:r>
          </a:p>
          <a:p>
            <a:pPr>
              <a:buNone/>
            </a:pPr>
            <a:r>
              <a:rPr lang="en-US" sz="8000" dirty="0" smtClean="0">
                <a:latin typeface="Arial" pitchFamily="34" charset="0"/>
                <a:cs typeface="Arial" pitchFamily="34" charset="0"/>
              </a:rPr>
              <a:t>Thus, education is seen as an imposition on Black people by white people </a:t>
            </a:r>
          </a:p>
          <a:p>
            <a:pPr>
              <a:buNone/>
            </a:pPr>
            <a:r>
              <a:rPr lang="en-US" sz="4400" dirty="0" smtClean="0"/>
              <a:t> </a:t>
            </a:r>
            <a:endParaRPr lang="en-US" sz="12800" dirty="0" smtClean="0"/>
          </a:p>
          <a:p>
            <a:pPr>
              <a:buNone/>
            </a:pPr>
            <a:r>
              <a:rPr lang="en-US" sz="5600" dirty="0" smtClean="0"/>
              <a:t>          </a:t>
            </a:r>
            <a:r>
              <a:rPr lang="en-US" sz="5600" dirty="0" err="1" smtClean="0"/>
              <a:t>Hamovitch</a:t>
            </a:r>
            <a:r>
              <a:rPr lang="en-US" sz="5600" dirty="0" smtClean="0"/>
              <a:t> in “Alternative Education's Spoiled Image”  J. Loflin (2000) pp. 43-45 </a:t>
            </a:r>
            <a:r>
              <a:rPr lang="en-US" sz="5600" dirty="0" smtClean="0">
                <a:hlinkClick r:id="rId2"/>
              </a:rPr>
              <a:t>http://vorcreatex.com/wp-content/uploads/2016/05/Alternative-Educations-Spoiled-Image-When-it-happened-how-it-happened-why-it-happened-and-what-to-do-about-it-.pdf</a:t>
            </a:r>
            <a:endParaRPr lang="en-US" sz="5600" dirty="0" smtClean="0"/>
          </a:p>
          <a:p>
            <a:pPr>
              <a:buNone/>
            </a:pPr>
            <a:endParaRPr lang="en-US" sz="5600" dirty="0" smtClean="0"/>
          </a:p>
          <a:p>
            <a:pPr>
              <a:buNone/>
            </a:pPr>
            <a:endParaRPr lang="en-US" sz="1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411162"/>
          </a:xfrm>
        </p:spPr>
        <p:txBody>
          <a:bodyPr>
            <a:normAutofit fontScale="90000"/>
          </a:bodyPr>
          <a:lstStyle/>
          <a:p>
            <a:r>
              <a:rPr lang="en-US" sz="2400" dirty="0" smtClean="0"/>
              <a:t/>
            </a:r>
            <a:br>
              <a:rPr lang="en-US" sz="2400" dirty="0" smtClean="0"/>
            </a:br>
            <a:r>
              <a:rPr lang="en-US" sz="3600" dirty="0" smtClean="0"/>
              <a:t>Too much school, too little education: </a:t>
            </a:r>
            <a:br>
              <a:rPr lang="en-US" sz="3600" dirty="0" smtClean="0"/>
            </a:br>
            <a:r>
              <a:rPr lang="en-US" sz="3600" dirty="0" smtClean="0"/>
              <a:t>Why school is the enemy for urban students…and what to do about it </a:t>
            </a:r>
            <a:r>
              <a:rPr lang="en-US" sz="2400" dirty="0" smtClean="0"/>
              <a:t/>
            </a:r>
            <a:br>
              <a:rPr lang="en-US" sz="2400" dirty="0" smtClean="0"/>
            </a:br>
            <a:endParaRPr lang="en-US" sz="2400" dirty="0"/>
          </a:p>
        </p:txBody>
      </p:sp>
      <p:sp>
        <p:nvSpPr>
          <p:cNvPr id="3" name="Content Placeholder 2"/>
          <p:cNvSpPr>
            <a:spLocks noGrp="1"/>
          </p:cNvSpPr>
          <p:nvPr>
            <p:ph idx="1"/>
          </p:nvPr>
        </p:nvSpPr>
        <p:spPr>
          <a:xfrm>
            <a:off x="457200" y="1295400"/>
            <a:ext cx="8229600" cy="5486400"/>
          </a:xfrm>
        </p:spPr>
        <p:txBody>
          <a:bodyPr>
            <a:normAutofit lnSpcReduction="10000"/>
          </a:bodyPr>
          <a:lstStyle/>
          <a:p>
            <a:pPr>
              <a:buNone/>
            </a:pPr>
            <a:endParaRPr lang="en-US" sz="1900" dirty="0" smtClean="0"/>
          </a:p>
          <a:p>
            <a:pPr>
              <a:buNone/>
            </a:pPr>
            <a:r>
              <a:rPr lang="en-US" sz="1900" dirty="0" smtClean="0"/>
              <a:t> </a:t>
            </a:r>
          </a:p>
          <a:p>
            <a:pPr>
              <a:buNone/>
            </a:pPr>
            <a:r>
              <a:rPr lang="en-US" sz="1900" dirty="0" smtClean="0">
                <a:latin typeface="Arial" pitchFamily="34" charset="0"/>
                <a:cs typeface="Arial" pitchFamily="34" charset="0"/>
              </a:rPr>
              <a:t> For some Black children and youth, and their families, school is the “enemy” </a:t>
            </a:r>
          </a:p>
          <a:p>
            <a:pPr>
              <a:buNone/>
            </a:pPr>
            <a:r>
              <a:rPr lang="en-US" sz="1900" dirty="0" smtClean="0">
                <a:latin typeface="Arial" pitchFamily="34" charset="0"/>
                <a:cs typeface="Arial" pitchFamily="34" charset="0"/>
              </a:rPr>
              <a:t>That is, their school and teachers are seen as agents of social control</a:t>
            </a:r>
          </a:p>
          <a:p>
            <a:pPr>
              <a:buNone/>
            </a:pPr>
            <a:endParaRPr lang="en-US" sz="1900" dirty="0" smtClean="0">
              <a:latin typeface="Arial" pitchFamily="34" charset="0"/>
              <a:cs typeface="Arial" pitchFamily="34" charset="0"/>
            </a:endParaRPr>
          </a:p>
          <a:p>
            <a:pPr>
              <a:buNone/>
            </a:pPr>
            <a:r>
              <a:rPr lang="en-US" sz="1900" dirty="0" smtClean="0">
                <a:latin typeface="Arial" pitchFamily="34" charset="0"/>
                <a:cs typeface="Arial" pitchFamily="34" charset="0"/>
              </a:rPr>
              <a:t>Knowing the difference between schooling and education instinctually, being resistant to schooling becomes an essential part of the identity of urban students regarding who they are</a:t>
            </a:r>
          </a:p>
          <a:p>
            <a:pPr>
              <a:buNone/>
            </a:pPr>
            <a:r>
              <a:rPr lang="en-US" sz="1900" dirty="0" smtClean="0">
                <a:latin typeface="Arial" pitchFamily="34" charset="0"/>
                <a:cs typeface="Arial" pitchFamily="34" charset="0"/>
              </a:rPr>
              <a:t>To the extent that these students are portrayed as those most likely to not have a high school diploma and end up in jail, schools need to regard the difference between schooling and education. Once appreciated, curriculum and pedagogy must adapt if each students is to be reached. </a:t>
            </a:r>
          </a:p>
          <a:p>
            <a:pPr>
              <a:buNone/>
            </a:pPr>
            <a:endParaRPr lang="en-US" sz="1800" dirty="0" smtClean="0">
              <a:latin typeface="Arial" pitchFamily="34" charset="0"/>
              <a:cs typeface="Arial" pitchFamily="34" charset="0"/>
            </a:endParaRPr>
          </a:p>
          <a:p>
            <a:pPr>
              <a:buNone/>
            </a:pPr>
            <a:r>
              <a:rPr lang="en-US" sz="2000" dirty="0" smtClean="0">
                <a:latin typeface="Arial" pitchFamily="34" charset="0"/>
                <a:cs typeface="Arial" pitchFamily="34" charset="0"/>
                <a:hlinkClick r:id="rId2"/>
              </a:rPr>
              <a:t>http://vorcreatex.com/wp-content/uploads/2016/03/Too-much-school-too-little-education-Why-school-is-the-enemy-for-urban-students-and-what-to-do-about-it.pdf</a:t>
            </a:r>
            <a:endParaRPr lang="en-US" sz="2000" dirty="0" smtClean="0">
              <a:latin typeface="Arial" pitchFamily="34" charset="0"/>
              <a:cs typeface="Arial" pitchFamily="34" charset="0"/>
            </a:endParaRPr>
          </a:p>
          <a:p>
            <a:pPr>
              <a:buNone/>
            </a:pPr>
            <a:endParaRPr lang="en-US" sz="1900" dirty="0" smtClean="0">
              <a:latin typeface="Arial" pitchFamily="34" charset="0"/>
              <a:cs typeface="Arial" pitchFamily="34" charset="0"/>
            </a:endParaRPr>
          </a:p>
          <a:p>
            <a:endParaRPr lang="en-US" sz="105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350838"/>
            <a:ext cx="8229600" cy="487362"/>
          </a:xfrm>
        </p:spPr>
        <p:txBody>
          <a:bodyPr>
            <a:noAutofit/>
          </a:bodyPr>
          <a:lstStyle/>
          <a:p>
            <a:r>
              <a:rPr lang="en-US" sz="1800" dirty="0" smtClean="0"/>
              <a:t/>
            </a:r>
            <a:br>
              <a:rPr lang="en-US" sz="1800" dirty="0" smtClean="0"/>
            </a:br>
            <a:r>
              <a:rPr lang="en-US" sz="2400" dirty="0" smtClean="0"/>
              <a:t> </a:t>
            </a:r>
            <a:br>
              <a:rPr lang="en-US" sz="2400" dirty="0" smtClean="0"/>
            </a:br>
            <a:r>
              <a:rPr lang="en-US" sz="3200" dirty="0" smtClean="0"/>
              <a:t>too much school, too little education</a:t>
            </a:r>
            <a:r>
              <a:rPr lang="en-US" sz="2400" dirty="0" smtClean="0"/>
              <a:t/>
            </a:r>
            <a:br>
              <a:rPr lang="en-US" sz="2400" dirty="0" smtClean="0"/>
            </a:br>
            <a:endParaRPr lang="en-US" sz="2400" dirty="0"/>
          </a:p>
        </p:txBody>
      </p:sp>
      <p:sp>
        <p:nvSpPr>
          <p:cNvPr id="9" name="Content Placeholder 8"/>
          <p:cNvSpPr>
            <a:spLocks noGrp="1"/>
          </p:cNvSpPr>
          <p:nvPr>
            <p:ph sz="half" idx="1"/>
          </p:nvPr>
        </p:nvSpPr>
        <p:spPr>
          <a:xfrm>
            <a:off x="457200" y="838200"/>
            <a:ext cx="4038600" cy="5715000"/>
          </a:xfrm>
        </p:spPr>
        <p:txBody>
          <a:bodyPr>
            <a:normAutofit fontScale="40000" lnSpcReduction="20000"/>
          </a:bodyPr>
          <a:lstStyle/>
          <a:p>
            <a:pPr>
              <a:buNone/>
            </a:pPr>
            <a:r>
              <a:rPr lang="en-US" sz="1200" b="1" dirty="0" smtClean="0"/>
              <a:t/>
            </a:r>
            <a:br>
              <a:rPr lang="en-US" sz="1200" b="1" dirty="0" smtClean="0"/>
            </a:br>
            <a:endParaRPr lang="en-US" sz="1200" dirty="0" smtClean="0"/>
          </a:p>
          <a:p>
            <a:pPr>
              <a:buNone/>
            </a:pPr>
            <a:r>
              <a:rPr lang="en-US" sz="1600" dirty="0" smtClean="0"/>
              <a:t/>
            </a:r>
            <a:br>
              <a:rPr lang="en-US" sz="1600" dirty="0" smtClean="0"/>
            </a:br>
            <a:r>
              <a:rPr lang="en-US" sz="6000" dirty="0" smtClean="0"/>
              <a:t> </a:t>
            </a:r>
          </a:p>
          <a:p>
            <a:pPr>
              <a:buNone/>
            </a:pPr>
            <a:endParaRPr lang="en-US" sz="3000" dirty="0" smtClean="0"/>
          </a:p>
          <a:p>
            <a:pPr algn="ctr">
              <a:buNone/>
            </a:pPr>
            <a:r>
              <a:rPr lang="en-US" sz="6000" dirty="0" smtClean="0"/>
              <a:t>more and more home work</a:t>
            </a:r>
          </a:p>
          <a:p>
            <a:pPr algn="ctr">
              <a:buNone/>
            </a:pPr>
            <a:r>
              <a:rPr lang="en-US" sz="6000" dirty="0" smtClean="0"/>
              <a:t>longer school years and days</a:t>
            </a:r>
          </a:p>
          <a:p>
            <a:pPr algn="ctr">
              <a:buNone/>
            </a:pPr>
            <a:r>
              <a:rPr lang="en-US" sz="6000" dirty="0" smtClean="0"/>
              <a:t>less and less recess time</a:t>
            </a:r>
          </a:p>
          <a:p>
            <a:pPr algn="ctr">
              <a:buNone/>
            </a:pPr>
            <a:r>
              <a:rPr lang="en-US" sz="6000" dirty="0" smtClean="0"/>
              <a:t>where the child just plays</a:t>
            </a:r>
          </a:p>
          <a:p>
            <a:pPr algn="ctr">
              <a:buNone/>
            </a:pPr>
            <a:r>
              <a:rPr lang="en-US" sz="6000" dirty="0" smtClean="0"/>
              <a:t>high stakes tests</a:t>
            </a:r>
          </a:p>
          <a:p>
            <a:pPr algn="ctr">
              <a:buNone/>
            </a:pPr>
            <a:r>
              <a:rPr lang="en-US" sz="6000" dirty="0" smtClean="0"/>
              <a:t>are now the norm</a:t>
            </a:r>
          </a:p>
          <a:p>
            <a:pPr algn="ctr">
              <a:buNone/>
            </a:pPr>
            <a:r>
              <a:rPr lang="en-US" sz="6000" dirty="0" err="1" smtClean="0"/>
              <a:t>so’s</a:t>
            </a:r>
            <a:r>
              <a:rPr lang="en-US" sz="6000" dirty="0" smtClean="0"/>
              <a:t> students in a costume</a:t>
            </a:r>
          </a:p>
          <a:p>
            <a:pPr algn="ctr">
              <a:buNone/>
            </a:pPr>
            <a:r>
              <a:rPr lang="en-US" sz="6000" dirty="0" smtClean="0"/>
              <a:t>they call a school uniform</a:t>
            </a:r>
          </a:p>
          <a:p>
            <a:pPr algn="ctr">
              <a:buNone/>
            </a:pPr>
            <a:r>
              <a:rPr lang="en-US" sz="6000" dirty="0" smtClean="0"/>
              <a:t>classes acting up</a:t>
            </a:r>
          </a:p>
          <a:p>
            <a:pPr algn="ctr">
              <a:buNone/>
            </a:pPr>
            <a:r>
              <a:rPr lang="en-US" sz="6000" dirty="0" smtClean="0"/>
              <a:t>giving teachers lots of lip</a:t>
            </a:r>
          </a:p>
          <a:p>
            <a:pPr algn="ctr">
              <a:buNone/>
            </a:pPr>
            <a:r>
              <a:rPr lang="en-US" sz="6000" dirty="0" smtClean="0"/>
              <a:t>it looks like every kid</a:t>
            </a:r>
          </a:p>
          <a:p>
            <a:pPr algn="ctr">
              <a:buNone/>
            </a:pPr>
            <a:r>
              <a:rPr lang="en-US" sz="6000" dirty="0" smtClean="0"/>
              <a:t>gets a detention slip</a:t>
            </a:r>
          </a:p>
          <a:p>
            <a:pPr>
              <a:buNone/>
            </a:pPr>
            <a:endParaRPr lang="en-US" sz="1600" dirty="0" smtClean="0"/>
          </a:p>
          <a:p>
            <a:r>
              <a:rPr lang="en-US" sz="1200" dirty="0" smtClean="0"/>
              <a:t/>
            </a:r>
            <a:br>
              <a:rPr lang="en-US" sz="1200" dirty="0" smtClean="0"/>
            </a:br>
            <a:endParaRPr lang="en-US" sz="1200" dirty="0"/>
          </a:p>
        </p:txBody>
      </p:sp>
      <p:sp>
        <p:nvSpPr>
          <p:cNvPr id="10" name="Content Placeholder 9"/>
          <p:cNvSpPr>
            <a:spLocks noGrp="1"/>
          </p:cNvSpPr>
          <p:nvPr>
            <p:ph sz="half" idx="2"/>
          </p:nvPr>
        </p:nvSpPr>
        <p:spPr>
          <a:xfrm>
            <a:off x="4648200" y="838200"/>
            <a:ext cx="4038600" cy="5943600"/>
          </a:xfrm>
        </p:spPr>
        <p:txBody>
          <a:bodyPr>
            <a:normAutofit fontScale="40000" lnSpcReduction="20000"/>
          </a:bodyPr>
          <a:lstStyle/>
          <a:p>
            <a:pPr>
              <a:buNone/>
            </a:pPr>
            <a:endParaRPr lang="en-US" sz="6000" dirty="0" smtClean="0"/>
          </a:p>
          <a:p>
            <a:pPr>
              <a:buNone/>
            </a:pPr>
            <a:endParaRPr lang="en-US" sz="6000" dirty="0" smtClean="0"/>
          </a:p>
          <a:p>
            <a:pPr algn="ctr">
              <a:buNone/>
            </a:pPr>
            <a:r>
              <a:rPr lang="en-US" sz="6000" dirty="0" smtClean="0"/>
              <a:t>students in the hallways</a:t>
            </a:r>
          </a:p>
          <a:p>
            <a:pPr algn="ctr">
              <a:buNone/>
            </a:pPr>
            <a:r>
              <a:rPr lang="en-US" sz="6000" dirty="0" smtClean="0"/>
              <a:t>not following the rules</a:t>
            </a:r>
          </a:p>
          <a:p>
            <a:pPr algn="ctr">
              <a:buNone/>
            </a:pPr>
            <a:r>
              <a:rPr lang="en-US" sz="6000" dirty="0" smtClean="0"/>
              <a:t>they’re also cutting classes</a:t>
            </a:r>
          </a:p>
          <a:p>
            <a:pPr algn="ctr">
              <a:buNone/>
            </a:pPr>
            <a:r>
              <a:rPr lang="en-US" sz="6000" dirty="0" smtClean="0"/>
              <a:t>dropping out of schools</a:t>
            </a:r>
          </a:p>
          <a:p>
            <a:pPr algn="ctr">
              <a:buNone/>
            </a:pPr>
            <a:r>
              <a:rPr lang="en-US" sz="6000" dirty="0" smtClean="0"/>
              <a:t>fires in the bathroom</a:t>
            </a:r>
          </a:p>
          <a:p>
            <a:pPr algn="ctr">
              <a:buNone/>
            </a:pPr>
            <a:r>
              <a:rPr lang="en-US" sz="6000" dirty="0" smtClean="0"/>
              <a:t>food fights during lunch</a:t>
            </a:r>
          </a:p>
          <a:p>
            <a:pPr algn="ctr">
              <a:buNone/>
            </a:pPr>
            <a:r>
              <a:rPr lang="en-US" sz="6000" dirty="0" smtClean="0"/>
              <a:t>all this trouble really</a:t>
            </a:r>
          </a:p>
          <a:p>
            <a:pPr algn="ctr">
              <a:buNone/>
            </a:pPr>
            <a:r>
              <a:rPr lang="en-US" sz="6000" dirty="0" smtClean="0"/>
              <a:t>should give us the hunch</a:t>
            </a:r>
          </a:p>
          <a:p>
            <a:pPr algn="ctr">
              <a:buNone/>
            </a:pPr>
            <a:r>
              <a:rPr lang="en-US" sz="6000" dirty="0" smtClean="0"/>
              <a:t>there’s only one way</a:t>
            </a:r>
          </a:p>
          <a:p>
            <a:pPr algn="ctr">
              <a:buNone/>
            </a:pPr>
            <a:r>
              <a:rPr lang="en-US" sz="6000" dirty="0" smtClean="0"/>
              <a:t>to understand this situation</a:t>
            </a:r>
          </a:p>
          <a:p>
            <a:pPr algn="ctr">
              <a:buNone/>
            </a:pPr>
            <a:r>
              <a:rPr lang="en-US" sz="6000" dirty="0" smtClean="0"/>
              <a:t>too much school…</a:t>
            </a:r>
          </a:p>
          <a:p>
            <a:pPr algn="ctr">
              <a:buNone/>
            </a:pPr>
            <a:r>
              <a:rPr lang="en-US" sz="6000" dirty="0" smtClean="0"/>
              <a:t>too little education</a:t>
            </a:r>
          </a:p>
          <a:p>
            <a:pPr>
              <a:buNone/>
            </a:pPr>
            <a:endParaRPr lang="en-US" sz="6000" dirty="0" smtClean="0"/>
          </a:p>
          <a:p>
            <a:pPr>
              <a:buNone/>
            </a:pPr>
            <a:r>
              <a:rPr lang="en-US" sz="3500" dirty="0" smtClean="0"/>
              <a:t>                                   © 2017 dr. </a:t>
            </a:r>
            <a:r>
              <a:rPr lang="en-US" sz="3500" dirty="0" err="1" smtClean="0"/>
              <a:t>monday</a:t>
            </a:r>
            <a:endParaRPr lang="en-US" sz="3500" dirty="0" smtClean="0"/>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457200"/>
            <a:ext cx="8229600" cy="1143000"/>
          </a:xfrm>
        </p:spPr>
        <p:txBody>
          <a:bodyPr>
            <a:normAutofit fontScale="90000"/>
          </a:bodyPr>
          <a:lstStyle/>
          <a:p>
            <a:pPr>
              <a:defRPr/>
            </a:pPr>
            <a:r>
              <a:rPr lang="en-US" sz="3600" dirty="0" smtClean="0">
                <a:latin typeface="+mn-lt"/>
              </a:rPr>
              <a:t>Moving beyond structural determinism: </a:t>
            </a:r>
            <a:br>
              <a:rPr lang="en-US" sz="3600" dirty="0" smtClean="0">
                <a:latin typeface="+mn-lt"/>
              </a:rPr>
            </a:br>
            <a:r>
              <a:rPr lang="en-US" sz="3600" dirty="0" smtClean="0">
                <a:latin typeface="+mn-lt"/>
              </a:rPr>
              <a:t>Urban schools as places to contest  inequalities </a:t>
            </a:r>
            <a:r>
              <a:rPr lang="en-US" dirty="0" smtClean="0"/>
              <a:t/>
            </a:r>
            <a:br>
              <a:rPr lang="en-US" dirty="0" smtClean="0"/>
            </a:br>
            <a:endParaRPr lang="en-US" dirty="0" smtClean="0"/>
          </a:p>
        </p:txBody>
      </p:sp>
      <p:sp>
        <p:nvSpPr>
          <p:cNvPr id="47107" name="Content Placeholder 2"/>
          <p:cNvSpPr>
            <a:spLocks noGrp="1"/>
          </p:cNvSpPr>
          <p:nvPr>
            <p:ph idx="1"/>
          </p:nvPr>
        </p:nvSpPr>
        <p:spPr>
          <a:xfrm>
            <a:off x="152400" y="1219200"/>
            <a:ext cx="8839200" cy="5410200"/>
          </a:xfrm>
        </p:spPr>
        <p:txBody>
          <a:bodyPr>
            <a:normAutofit fontScale="85000" lnSpcReduction="20000"/>
          </a:bodyPr>
          <a:lstStyle/>
          <a:p>
            <a:pPr algn="ctr">
              <a:buFont typeface="Arial" charset="0"/>
              <a:buNone/>
              <a:defRPr/>
            </a:pPr>
            <a:endParaRPr lang="en-US" sz="1400" dirty="0" smtClean="0">
              <a:latin typeface="Georgia" pitchFamily="18" charset="0"/>
            </a:endParaRPr>
          </a:p>
          <a:p>
            <a:pPr algn="ctr">
              <a:buFont typeface="Arial" charset="0"/>
              <a:buNone/>
              <a:defRPr/>
            </a:pPr>
            <a:r>
              <a:rPr lang="en-US" sz="2800" b="1" dirty="0" smtClean="0"/>
              <a:t>     What are urban schools for?</a:t>
            </a:r>
          </a:p>
          <a:p>
            <a:pPr algn="ctr">
              <a:buFont typeface="Arial" charset="0"/>
              <a:buNone/>
              <a:defRPr/>
            </a:pPr>
            <a:endParaRPr lang="en-US" sz="600" b="1" dirty="0" smtClean="0"/>
          </a:p>
          <a:p>
            <a:pPr>
              <a:buNone/>
              <a:defRPr/>
            </a:pPr>
            <a:r>
              <a:rPr lang="en-US" sz="2800" dirty="0" smtClean="0"/>
              <a:t>“The purpose of education for urban students is not to help them get out of poverty, but to get rid of poverty”     </a:t>
            </a:r>
            <a:r>
              <a:rPr lang="en-US" sz="2400" dirty="0" smtClean="0"/>
              <a:t>-- </a:t>
            </a:r>
            <a:r>
              <a:rPr lang="en-US" sz="1900" dirty="0" smtClean="0"/>
              <a:t>Dr. Jeff Duncan-Andrade</a:t>
            </a:r>
            <a:endParaRPr lang="en-US" sz="2400" dirty="0" smtClean="0"/>
          </a:p>
          <a:p>
            <a:pPr>
              <a:buFont typeface="Arial" charset="0"/>
              <a:buNone/>
              <a:defRPr/>
            </a:pPr>
            <a:endParaRPr lang="en-US" sz="1300" b="1" dirty="0" smtClean="0"/>
          </a:p>
          <a:p>
            <a:pPr>
              <a:buFont typeface="Arial" charset="0"/>
              <a:buNone/>
              <a:defRPr/>
            </a:pPr>
            <a:endParaRPr lang="en-US" sz="2600" dirty="0" smtClean="0"/>
          </a:p>
          <a:p>
            <a:pPr>
              <a:buFont typeface="Arial" charset="0"/>
              <a:buNone/>
              <a:defRPr/>
            </a:pPr>
            <a:endParaRPr lang="en-US" sz="2600" dirty="0" smtClean="0"/>
          </a:p>
          <a:p>
            <a:pPr>
              <a:buFont typeface="Arial" charset="0"/>
              <a:buNone/>
              <a:defRPr/>
            </a:pPr>
            <a:r>
              <a:rPr lang="en-US" sz="2600" dirty="0" smtClean="0"/>
              <a:t>We don’t want to “disrupt                             poverty,” we want to eradicate it. </a:t>
            </a:r>
          </a:p>
          <a:p>
            <a:pPr>
              <a:buFont typeface="Arial" charset="0"/>
              <a:buNone/>
              <a:defRPr/>
            </a:pPr>
            <a:endParaRPr lang="en-US" sz="1300" b="1" dirty="0" smtClean="0"/>
          </a:p>
          <a:p>
            <a:pPr>
              <a:buFont typeface="Arial" charset="0"/>
              <a:buNone/>
              <a:defRPr/>
            </a:pPr>
            <a:endParaRPr lang="en-US" sz="1300" b="1" dirty="0" smtClean="0"/>
          </a:p>
          <a:p>
            <a:pPr>
              <a:buFont typeface="Arial" charset="0"/>
              <a:buNone/>
              <a:defRPr/>
            </a:pPr>
            <a:endParaRPr lang="en-US" sz="1300" b="1" dirty="0" smtClean="0"/>
          </a:p>
          <a:p>
            <a:pPr>
              <a:buFont typeface="Arial" charset="0"/>
              <a:buNone/>
              <a:defRPr/>
            </a:pPr>
            <a:endParaRPr lang="en-US" sz="1300" b="1" dirty="0" smtClean="0"/>
          </a:p>
          <a:p>
            <a:pPr>
              <a:buFont typeface="Arial" charset="0"/>
              <a:buNone/>
              <a:defRPr/>
            </a:pPr>
            <a:endParaRPr lang="en-US" sz="1300" b="1" dirty="0" smtClean="0"/>
          </a:p>
          <a:p>
            <a:pPr>
              <a:buFont typeface="Arial" charset="0"/>
              <a:buNone/>
              <a:defRPr/>
            </a:pPr>
            <a:endParaRPr lang="en-US" sz="1300" dirty="0" smtClean="0"/>
          </a:p>
          <a:p>
            <a:pPr>
              <a:buFont typeface="Arial" charset="0"/>
              <a:buNone/>
              <a:defRPr/>
            </a:pPr>
            <a:r>
              <a:rPr lang="en-US" sz="2800" dirty="0" smtClean="0"/>
              <a:t>“Poverty is the worst form of violence.”   </a:t>
            </a:r>
            <a:r>
              <a:rPr lang="en-US" sz="2000" dirty="0" smtClean="0"/>
              <a:t>-- Gandhi </a:t>
            </a:r>
            <a:endParaRPr lang="en-GB" sz="1500" dirty="0" smtClean="0"/>
          </a:p>
          <a:p>
            <a:pPr>
              <a:buFont typeface="Arial" charset="0"/>
              <a:buNone/>
              <a:defRPr/>
            </a:pPr>
            <a:endParaRPr lang="en-GB" sz="900" dirty="0" smtClean="0"/>
          </a:p>
          <a:p>
            <a:pPr>
              <a:buFont typeface="Arial" charset="0"/>
              <a:buNone/>
              <a:defRPr/>
            </a:pPr>
            <a:r>
              <a:rPr lang="en-GB" sz="2800" dirty="0" smtClean="0"/>
              <a:t>“Hungry people can’t be good at learning or producing anything, except perhaps violence.”     </a:t>
            </a:r>
            <a:r>
              <a:rPr lang="en-GB" sz="2100" dirty="0" smtClean="0"/>
              <a:t> -- </a:t>
            </a:r>
            <a:r>
              <a:rPr lang="en-GB" sz="2000" dirty="0" smtClean="0"/>
              <a:t>Pearl Bailey</a:t>
            </a:r>
            <a:endParaRPr lang="en-US" sz="4100" dirty="0" smtClean="0"/>
          </a:p>
          <a:p>
            <a:pPr>
              <a:buFont typeface="Arial" charset="0"/>
              <a:buNone/>
              <a:defRPr/>
            </a:pPr>
            <a:endParaRPr lang="en-US" sz="1300" b="1" dirty="0" smtClean="0"/>
          </a:p>
          <a:p>
            <a:pPr algn="ctr">
              <a:buFont typeface="Arial" charset="0"/>
              <a:buNone/>
              <a:defRPr/>
            </a:pPr>
            <a:r>
              <a:rPr lang="en-US" sz="2800" b="1" dirty="0" smtClean="0"/>
              <a:t>We need an anti-poverty curriculum</a:t>
            </a:r>
          </a:p>
          <a:p>
            <a:pPr>
              <a:buFont typeface="Arial" charset="0"/>
              <a:buNone/>
              <a:defRPr/>
            </a:pPr>
            <a:endParaRPr lang="en-US" dirty="0" smtClean="0"/>
          </a:p>
        </p:txBody>
      </p:sp>
      <p:pic>
        <p:nvPicPr>
          <p:cNvPr id="5" name="Picture 4" descr="Image result for ascd educational leadership November 2009 vol. 67 no. 3 multiple measures"/>
          <p:cNvPicPr/>
          <p:nvPr/>
        </p:nvPicPr>
        <p:blipFill>
          <a:blip r:embed="rId2" cstate="print"/>
          <a:srcRect/>
          <a:stretch>
            <a:fillRect/>
          </a:stretch>
        </p:blipFill>
        <p:spPr bwMode="auto">
          <a:xfrm>
            <a:off x="3276600" y="2667000"/>
            <a:ext cx="16764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81000"/>
          </a:xfrm>
        </p:spPr>
        <p:txBody>
          <a:bodyPr>
            <a:normAutofit fontScale="90000"/>
          </a:bodyPr>
          <a:lstStyle/>
          <a:p>
            <a:pPr>
              <a:defRPr/>
            </a:pPr>
            <a:r>
              <a:rPr lang="en-US" dirty="0" smtClean="0">
                <a:latin typeface="Georgia" pitchFamily="18" charset="0"/>
              </a:rPr>
              <a:t>      </a:t>
            </a:r>
            <a:r>
              <a:rPr lang="en-US" dirty="0" smtClean="0">
                <a:latin typeface="Arial" pitchFamily="34" charset="0"/>
                <a:cs typeface="Arial" pitchFamily="34" charset="0"/>
              </a:rPr>
              <a:t>Maslow’s Hierarchy of Needs</a:t>
            </a:r>
            <a:endParaRPr lang="en-US" dirty="0">
              <a:latin typeface="Arial" pitchFamily="34" charset="0"/>
              <a:cs typeface="Arial" pitchFamily="34" charset="0"/>
            </a:endParaRPr>
          </a:p>
        </p:txBody>
      </p:sp>
      <p:sp>
        <p:nvSpPr>
          <p:cNvPr id="39939" name="Content Placeholder 3"/>
          <p:cNvSpPr>
            <a:spLocks noGrp="1"/>
          </p:cNvSpPr>
          <p:nvPr>
            <p:ph idx="1"/>
          </p:nvPr>
        </p:nvSpPr>
        <p:spPr/>
        <p:txBody>
          <a:bodyPr/>
          <a:lstStyle/>
          <a:p>
            <a:endParaRPr lang="en-US" smtClean="0"/>
          </a:p>
        </p:txBody>
      </p:sp>
      <p:pic>
        <p:nvPicPr>
          <p:cNvPr id="39940" name="Picture 5" descr="Image result for maslow's hierarchy">
            <a:hlinkClick r:id="rId2"/>
          </p:cNvPr>
          <p:cNvPicPr>
            <a:picLocks noChangeAspect="1" noChangeArrowheads="1"/>
          </p:cNvPicPr>
          <p:nvPr/>
        </p:nvPicPr>
        <p:blipFill>
          <a:blip r:embed="rId3" cstate="print"/>
          <a:srcRect/>
          <a:stretch>
            <a:fillRect/>
          </a:stretch>
        </p:blipFill>
        <p:spPr bwMode="auto">
          <a:xfrm>
            <a:off x="914400" y="1600200"/>
            <a:ext cx="72390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411162"/>
          </a:xfrm>
        </p:spPr>
        <p:txBody>
          <a:bodyPr>
            <a:noAutofit/>
          </a:bodyPr>
          <a:lstStyle/>
          <a:p>
            <a:r>
              <a:rPr lang="en-US" sz="1050" b="1" dirty="0" smtClean="0"/>
              <a:t> </a:t>
            </a:r>
            <a:r>
              <a:rPr lang="en-US" sz="1050" dirty="0" smtClean="0"/>
              <a:t/>
            </a:r>
            <a:br>
              <a:rPr lang="en-US" sz="1050" dirty="0" smtClean="0"/>
            </a:br>
            <a:r>
              <a:rPr lang="en-US" sz="2800" dirty="0" smtClean="0">
                <a:latin typeface="Arial" pitchFamily="34" charset="0"/>
                <a:cs typeface="Arial" pitchFamily="34" charset="0"/>
              </a:rPr>
              <a:t>How to make college a realistic option </a:t>
            </a:r>
            <a:r>
              <a:rPr lang="en-US" sz="1050" dirty="0" smtClean="0"/>
              <a:t/>
            </a:r>
            <a:br>
              <a:rPr lang="en-US" sz="1050" dirty="0" smtClean="0"/>
            </a:br>
            <a:endParaRPr lang="en-US" sz="1050" dirty="0"/>
          </a:p>
        </p:txBody>
      </p:sp>
      <p:sp>
        <p:nvSpPr>
          <p:cNvPr id="3" name="Content Placeholder 2"/>
          <p:cNvSpPr>
            <a:spLocks noGrp="1"/>
          </p:cNvSpPr>
          <p:nvPr>
            <p:ph idx="1"/>
          </p:nvPr>
        </p:nvSpPr>
        <p:spPr>
          <a:xfrm>
            <a:off x="152400" y="685800"/>
            <a:ext cx="8991600" cy="6172200"/>
          </a:xfrm>
        </p:spPr>
        <p:txBody>
          <a:bodyPr>
            <a:normAutofit fontScale="25000" lnSpcReduction="20000"/>
          </a:bodyPr>
          <a:lstStyle/>
          <a:p>
            <a:pPr>
              <a:buNone/>
            </a:pPr>
            <a:r>
              <a:rPr lang="en-US" sz="1400" dirty="0" smtClean="0"/>
              <a:t> </a:t>
            </a:r>
            <a:endParaRPr lang="en-US" sz="1900" dirty="0" smtClean="0">
              <a:latin typeface="Arial" pitchFamily="34" charset="0"/>
              <a:cs typeface="Arial" pitchFamily="34" charset="0"/>
            </a:endParaRPr>
          </a:p>
          <a:p>
            <a:pPr>
              <a:buNone/>
            </a:pPr>
            <a:r>
              <a:rPr lang="en-US" sz="7200" dirty="0" smtClean="0">
                <a:latin typeface="Arial" pitchFamily="34" charset="0"/>
                <a:cs typeface="Arial" pitchFamily="34" charset="0"/>
              </a:rPr>
              <a:t>Educators error by replicating the "college-going culture“ schooling ideology of the middle class</a:t>
            </a:r>
          </a:p>
          <a:p>
            <a:pPr>
              <a:buNone/>
            </a:pPr>
            <a:endParaRPr lang="en-US" sz="1200" b="1" dirty="0" smtClean="0">
              <a:latin typeface="Arial" pitchFamily="34" charset="0"/>
              <a:cs typeface="Arial" pitchFamily="34" charset="0"/>
            </a:endParaRPr>
          </a:p>
          <a:p>
            <a:pPr algn="ctr">
              <a:buNone/>
            </a:pPr>
            <a:r>
              <a:rPr lang="en-US" sz="7200" b="1" dirty="0" smtClean="0">
                <a:latin typeface="Arial" pitchFamily="34" charset="0"/>
                <a:cs typeface="Arial" pitchFamily="34" charset="0"/>
              </a:rPr>
              <a:t>Ignores the material conditions of Black communities</a:t>
            </a:r>
            <a:endParaRPr lang="en-US" sz="7200" dirty="0" smtClean="0">
              <a:latin typeface="Arial" pitchFamily="34" charset="0"/>
              <a:cs typeface="Arial" pitchFamily="34" charset="0"/>
            </a:endParaRPr>
          </a:p>
          <a:p>
            <a:pPr>
              <a:buNone/>
            </a:pPr>
            <a:r>
              <a:rPr lang="en-US" sz="7200" i="1" dirty="0" smtClean="0">
                <a:latin typeface="Arial" pitchFamily="34" charset="0"/>
                <a:cs typeface="Arial" pitchFamily="34" charset="0"/>
              </a:rPr>
              <a:t>These social toxins, such as poverty, are existential threats, thus are more pertinent to the lives of students which are far removed from the rhetoric of college</a:t>
            </a:r>
            <a:endParaRPr lang="en-US" sz="7200" dirty="0" smtClean="0">
              <a:latin typeface="Arial" pitchFamily="34" charset="0"/>
              <a:cs typeface="Arial" pitchFamily="34" charset="0"/>
            </a:endParaRPr>
          </a:p>
          <a:p>
            <a:pPr>
              <a:buNone/>
            </a:pPr>
            <a:endParaRPr lang="en-US" sz="3600" b="1" dirty="0" smtClean="0">
              <a:latin typeface="Arial" pitchFamily="34" charset="0"/>
              <a:cs typeface="Arial" pitchFamily="34" charset="0"/>
            </a:endParaRPr>
          </a:p>
          <a:p>
            <a:pPr algn="ctr">
              <a:buNone/>
            </a:pPr>
            <a:r>
              <a:rPr lang="en-US" sz="7200" b="1" dirty="0" smtClean="0">
                <a:latin typeface="Arial" pitchFamily="34" charset="0"/>
                <a:cs typeface="Arial" pitchFamily="34" charset="0"/>
              </a:rPr>
              <a:t>How to make college a realistic option</a:t>
            </a:r>
            <a:endParaRPr lang="en-US" sz="7200" dirty="0" smtClean="0">
              <a:latin typeface="Arial" pitchFamily="34" charset="0"/>
              <a:cs typeface="Arial" pitchFamily="34" charset="0"/>
            </a:endParaRPr>
          </a:p>
          <a:p>
            <a:pPr algn="ctr">
              <a:buNone/>
            </a:pPr>
            <a:r>
              <a:rPr lang="en-US" sz="7200" dirty="0" smtClean="0">
                <a:latin typeface="Arial" pitchFamily="34" charset="0"/>
                <a:cs typeface="Arial" pitchFamily="34" charset="0"/>
              </a:rPr>
              <a:t>Black students deserve a system accomplishes 2 simultaneous goals</a:t>
            </a:r>
          </a:p>
          <a:p>
            <a:pPr>
              <a:buNone/>
            </a:pPr>
            <a:endParaRPr lang="en-US" sz="1600" dirty="0" smtClean="0">
              <a:latin typeface="Arial" pitchFamily="34" charset="0"/>
              <a:cs typeface="Arial" pitchFamily="34" charset="0"/>
            </a:endParaRPr>
          </a:p>
          <a:p>
            <a:pPr marL="1143000" indent="-1143000">
              <a:buNone/>
            </a:pPr>
            <a:r>
              <a:rPr lang="en-US" sz="7200" dirty="0" smtClean="0">
                <a:latin typeface="Arial" pitchFamily="34" charset="0"/>
                <a:cs typeface="Arial" pitchFamily="34" charset="0"/>
              </a:rPr>
              <a:t>1. preparation to confront the conditions of social/economic inequity in daily lives</a:t>
            </a:r>
          </a:p>
          <a:p>
            <a:pPr marL="1143000" indent="-1143000">
              <a:buNone/>
            </a:pPr>
            <a:endParaRPr lang="en-US" sz="2000" dirty="0" smtClean="0">
              <a:latin typeface="Arial" pitchFamily="34" charset="0"/>
              <a:cs typeface="Arial" pitchFamily="34" charset="0"/>
            </a:endParaRPr>
          </a:p>
          <a:p>
            <a:pPr marL="1143000" indent="-1143000">
              <a:buNone/>
            </a:pPr>
            <a:r>
              <a:rPr lang="en-US" sz="7200" dirty="0" smtClean="0">
                <a:latin typeface="Arial" pitchFamily="34" charset="0"/>
                <a:cs typeface="Arial" pitchFamily="34" charset="0"/>
              </a:rPr>
              <a:t>2. access to the academic </a:t>
            </a:r>
            <a:r>
              <a:rPr lang="en-US" sz="7200" dirty="0" err="1" smtClean="0">
                <a:latin typeface="Arial" pitchFamily="34" charset="0"/>
                <a:cs typeface="Arial" pitchFamily="34" charset="0"/>
              </a:rPr>
              <a:t>literacies</a:t>
            </a:r>
            <a:r>
              <a:rPr lang="en-US" sz="7200" dirty="0" smtClean="0">
                <a:latin typeface="Arial" pitchFamily="34" charset="0"/>
                <a:cs typeface="Arial" pitchFamily="34" charset="0"/>
              </a:rPr>
              <a:t> (reading, writing, math) that make college</a:t>
            </a:r>
          </a:p>
          <a:p>
            <a:pPr marL="1143000" indent="-1143000">
              <a:buNone/>
            </a:pPr>
            <a:r>
              <a:rPr lang="en-US" sz="7200" dirty="0" smtClean="0">
                <a:latin typeface="Arial" pitchFamily="34" charset="0"/>
                <a:cs typeface="Arial" pitchFamily="34" charset="0"/>
              </a:rPr>
              <a:t>    attendance a realistic option</a:t>
            </a:r>
          </a:p>
          <a:p>
            <a:pPr marL="1143000" indent="-1143000">
              <a:buNone/>
            </a:pPr>
            <a:endParaRPr lang="en-US" sz="3600" b="1" dirty="0" smtClean="0">
              <a:latin typeface="Arial" pitchFamily="34" charset="0"/>
              <a:cs typeface="Arial" pitchFamily="34" charset="0"/>
            </a:endParaRPr>
          </a:p>
          <a:p>
            <a:pPr marL="1143000" indent="-1143000" algn="ctr">
              <a:buNone/>
            </a:pPr>
            <a:r>
              <a:rPr lang="en-US" sz="7200" b="1" dirty="0" smtClean="0">
                <a:latin typeface="Arial" pitchFamily="34" charset="0"/>
                <a:cs typeface="Arial" pitchFamily="34" charset="0"/>
              </a:rPr>
              <a:t>Double investment in urban communities</a:t>
            </a:r>
          </a:p>
          <a:p>
            <a:pPr marL="1143000" indent="-1143000" algn="ctr">
              <a:buNone/>
            </a:pPr>
            <a:endParaRPr lang="en-US" sz="1600" b="1" dirty="0" smtClean="0">
              <a:latin typeface="Arial" pitchFamily="34" charset="0"/>
              <a:cs typeface="Arial" pitchFamily="34" charset="0"/>
            </a:endParaRPr>
          </a:p>
          <a:p>
            <a:pPr marL="1143000" indent="-1143000">
              <a:buNone/>
            </a:pPr>
            <a:r>
              <a:rPr lang="en-US" sz="7200" dirty="0" smtClean="0">
                <a:latin typeface="Arial" pitchFamily="34" charset="0"/>
                <a:cs typeface="Arial" pitchFamily="34" charset="0"/>
              </a:rPr>
              <a:t>1. pedagogy/curricula lend immediate relevance to school in the lives of students</a:t>
            </a:r>
          </a:p>
          <a:p>
            <a:pPr marL="1143000" indent="-1143000">
              <a:buNone/>
            </a:pPr>
            <a:endParaRPr lang="en-US" sz="2000" dirty="0" smtClean="0">
              <a:latin typeface="Arial" pitchFamily="34" charset="0"/>
              <a:cs typeface="Arial" pitchFamily="34" charset="0"/>
            </a:endParaRPr>
          </a:p>
          <a:p>
            <a:pPr marL="1143000" indent="-1143000">
              <a:buNone/>
            </a:pPr>
            <a:r>
              <a:rPr lang="en-US" sz="7200" dirty="0" smtClean="0">
                <a:latin typeface="Arial" pitchFamily="34" charset="0"/>
                <a:cs typeface="Arial" pitchFamily="34" charset="0"/>
              </a:rPr>
              <a:t>2. works to break the cycle of disinvestment of human capital in urban communities </a:t>
            </a:r>
          </a:p>
          <a:p>
            <a:pPr>
              <a:buNone/>
            </a:pPr>
            <a:r>
              <a:rPr lang="en-US" sz="7200" dirty="0" smtClean="0">
                <a:latin typeface="Arial" pitchFamily="34" charset="0"/>
                <a:cs typeface="Arial" pitchFamily="34" charset="0"/>
              </a:rPr>
              <a:t>    --creates graduates who recognize their potential agency to: </a:t>
            </a:r>
          </a:p>
          <a:p>
            <a:pPr>
              <a:buNone/>
            </a:pPr>
            <a:r>
              <a:rPr lang="en-US" sz="7200" dirty="0" smtClean="0">
                <a:latin typeface="Arial" pitchFamily="34" charset="0"/>
                <a:cs typeface="Arial" pitchFamily="34" charset="0"/>
              </a:rPr>
              <a:t>       --improve urban centers and their neighborhoods</a:t>
            </a:r>
          </a:p>
          <a:p>
            <a:pPr>
              <a:buNone/>
            </a:pPr>
            <a:r>
              <a:rPr lang="en-US" sz="7200" dirty="0" smtClean="0">
                <a:latin typeface="Arial" pitchFamily="34" charset="0"/>
                <a:cs typeface="Arial" pitchFamily="34" charset="0"/>
              </a:rPr>
              <a:t>          --rather than seeing them as places to escape</a:t>
            </a:r>
          </a:p>
          <a:p>
            <a:pPr>
              <a:buNone/>
            </a:pPr>
            <a:endParaRPr lang="en-US" sz="2800" dirty="0" smtClean="0">
              <a:latin typeface="Arial" pitchFamily="34" charset="0"/>
              <a:cs typeface="Arial" pitchFamily="34" charset="0"/>
            </a:endParaRPr>
          </a:p>
          <a:p>
            <a:pPr>
              <a:buNone/>
            </a:pPr>
            <a:r>
              <a:rPr lang="en-US" sz="7200" b="1" dirty="0" smtClean="0">
                <a:latin typeface="Arial" pitchFamily="34" charset="0"/>
                <a:cs typeface="Arial" pitchFamily="34" charset="0"/>
              </a:rPr>
              <a:t>Two definitions of success for rich/poor: Stay as a failure, get out as a success</a:t>
            </a:r>
          </a:p>
          <a:p>
            <a:pPr>
              <a:buNone/>
            </a:pPr>
            <a:r>
              <a:rPr lang="en-US" sz="7200" dirty="0" smtClean="0">
                <a:latin typeface="Arial" pitchFamily="34" charset="0"/>
                <a:cs typeface="Arial" pitchFamily="34" charset="0"/>
              </a:rPr>
              <a:t>For the wealthy: how close you live to where you grew up</a:t>
            </a:r>
          </a:p>
          <a:p>
            <a:pPr>
              <a:buNone/>
            </a:pPr>
            <a:r>
              <a:rPr lang="en-US" sz="7200" dirty="0" smtClean="0">
                <a:latin typeface="Arial" pitchFamily="34" charset="0"/>
                <a:cs typeface="Arial" pitchFamily="34" charset="0"/>
              </a:rPr>
              <a:t>For the poor: how far away you live from where you grew up</a:t>
            </a:r>
          </a:p>
          <a:p>
            <a:pPr>
              <a:buNone/>
            </a:pPr>
            <a:endParaRPr lang="en-US" sz="1900" dirty="0" smtClean="0">
              <a:latin typeface="Arial" pitchFamily="34" charset="0"/>
              <a:cs typeface="Arial" pitchFamily="34" charset="0"/>
            </a:endParaRPr>
          </a:p>
          <a:p>
            <a:pPr>
              <a:buNone/>
            </a:pPr>
            <a:r>
              <a:rPr lang="en-US" sz="2100" dirty="0" smtClean="0">
                <a:latin typeface="Arial" pitchFamily="34" charset="0"/>
                <a:cs typeface="Arial" pitchFamily="34" charset="0"/>
              </a:rPr>
              <a:t>  </a:t>
            </a:r>
            <a:endParaRPr lang="en-US" sz="21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3200" dirty="0" smtClean="0">
                <a:latin typeface="Arial" pitchFamily="34" charset="0"/>
                <a:cs typeface="Arial" pitchFamily="34" charset="0"/>
              </a:rPr>
              <a:t>Pedagogy of Poverty</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304800" y="914400"/>
            <a:ext cx="8686800" cy="5562600"/>
          </a:xfrm>
        </p:spPr>
        <p:txBody>
          <a:bodyPr>
            <a:normAutofit fontScale="77500" lnSpcReduction="20000"/>
          </a:bodyPr>
          <a:lstStyle/>
          <a:p>
            <a:pPr algn="ctr">
              <a:buNone/>
            </a:pPr>
            <a:r>
              <a:rPr lang="en-US" b="1" dirty="0" smtClean="0"/>
              <a:t>Put the “Going to college culture” in perspective </a:t>
            </a:r>
          </a:p>
          <a:p>
            <a:pPr algn="ctr">
              <a:buNone/>
            </a:pPr>
            <a:r>
              <a:rPr lang="en-US" b="1" dirty="0" smtClean="0"/>
              <a:t>Emphasizing college allows us to avoid discussing poverty</a:t>
            </a:r>
          </a:p>
          <a:p>
            <a:pPr algn="ctr">
              <a:buNone/>
            </a:pPr>
            <a:endParaRPr lang="en-US" sz="1400" b="1" dirty="0" smtClean="0"/>
          </a:p>
          <a:p>
            <a:pPr>
              <a:buNone/>
            </a:pPr>
            <a:r>
              <a:rPr lang="en-US" dirty="0" smtClean="0"/>
              <a:t>Instead of pennants of various universities/colleges over doors put Housing, Employment, Gangs, Families…</a:t>
            </a:r>
          </a:p>
          <a:p>
            <a:pPr>
              <a:buNone/>
            </a:pPr>
            <a:r>
              <a:rPr lang="en-US" dirty="0" smtClean="0"/>
              <a:t>Here students, around a generational theme, will study, analyze, develop solutions, and make  public policy around the classroom themes.</a:t>
            </a:r>
          </a:p>
          <a:p>
            <a:pPr>
              <a:buNone/>
            </a:pPr>
            <a:r>
              <a:rPr lang="en-US" dirty="0" smtClean="0"/>
              <a:t>Here students will read, write, and calculate using all the higher order thinking skills as they meet state standards.  </a:t>
            </a:r>
          </a:p>
          <a:p>
            <a:pPr>
              <a:buNone/>
            </a:pPr>
            <a:r>
              <a:rPr lang="en-US" dirty="0" smtClean="0"/>
              <a:t>These real-life connections to eliminating the existential threats due to the toxins they face daily, will help students understand why they are in school</a:t>
            </a:r>
          </a:p>
          <a:p>
            <a:pPr>
              <a:buNone/>
            </a:pPr>
            <a:r>
              <a:rPr lang="en-US" dirty="0" smtClean="0"/>
              <a:t> As they prepare for  career, college, and citizenship, students will make their lives and neighborhoods better.  It’s a win-win situation.</a:t>
            </a:r>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t>Four ways school can support the whole child</a:t>
            </a:r>
            <a:endParaRPr lang="en-US" sz="3200" dirty="0"/>
          </a:p>
        </p:txBody>
      </p:sp>
      <p:sp>
        <p:nvSpPr>
          <p:cNvPr id="5" name="Rectangle 4"/>
          <p:cNvSpPr/>
          <p:nvPr/>
        </p:nvSpPr>
        <p:spPr>
          <a:xfrm>
            <a:off x="304800" y="6290846"/>
            <a:ext cx="8610600" cy="338554"/>
          </a:xfrm>
          <a:prstGeom prst="rect">
            <a:avLst/>
          </a:prstGeom>
        </p:spPr>
        <p:txBody>
          <a:bodyPr wrap="square">
            <a:spAutoFit/>
          </a:bodyPr>
          <a:lstStyle/>
          <a:p>
            <a:r>
              <a:rPr lang="en-US" sz="1600" dirty="0" smtClean="0"/>
              <a:t>https://greatergood.berkeley.edu/article/item/four_ways_schools_can_support_the_whole_child</a:t>
            </a:r>
            <a:endParaRPr lang="en-US" sz="1600" dirty="0"/>
          </a:p>
        </p:txBody>
      </p:sp>
      <p:sp>
        <p:nvSpPr>
          <p:cNvPr id="6" name="Content Placeholder 5"/>
          <p:cNvSpPr>
            <a:spLocks noGrp="1"/>
          </p:cNvSpPr>
          <p:nvPr>
            <p:ph idx="1"/>
          </p:nvPr>
        </p:nvSpPr>
        <p:spPr>
          <a:xfrm>
            <a:off x="0" y="838200"/>
            <a:ext cx="9144000" cy="5287963"/>
          </a:xfrm>
        </p:spPr>
        <p:txBody>
          <a:bodyPr>
            <a:normAutofit/>
          </a:bodyPr>
          <a:lstStyle/>
          <a:p>
            <a:pPr>
              <a:buNone/>
            </a:pPr>
            <a:endParaRPr lang="en-US" sz="1800" dirty="0" smtClean="0"/>
          </a:p>
          <a:p>
            <a:pPr>
              <a:buNone/>
            </a:pPr>
            <a:endParaRPr lang="en-US" sz="1800" dirty="0"/>
          </a:p>
          <a:p>
            <a:pPr>
              <a:buNone/>
            </a:pPr>
            <a:endParaRPr lang="en-US" sz="1800" dirty="0" smtClean="0"/>
          </a:p>
          <a:p>
            <a:pPr>
              <a:buNone/>
            </a:pPr>
            <a:r>
              <a:rPr lang="en-US" sz="1800" b="1" dirty="0" smtClean="0"/>
              <a:t>  Academic                                                                                                                                 Cognitive</a:t>
            </a:r>
          </a:p>
          <a:p>
            <a:pPr>
              <a:buNone/>
            </a:pPr>
            <a:endParaRPr lang="en-US" sz="1800" b="1" dirty="0"/>
          </a:p>
          <a:p>
            <a:pPr>
              <a:buNone/>
            </a:pPr>
            <a:endParaRPr lang="en-US" sz="1800" b="1" dirty="0" smtClean="0"/>
          </a:p>
          <a:p>
            <a:pPr>
              <a:buNone/>
            </a:pPr>
            <a:endParaRPr lang="en-US" sz="1800" b="1" dirty="0" smtClean="0"/>
          </a:p>
          <a:p>
            <a:pPr>
              <a:buNone/>
            </a:pPr>
            <a:endParaRPr lang="en-US" sz="1800" b="1" dirty="0" smtClean="0"/>
          </a:p>
          <a:p>
            <a:pPr>
              <a:buNone/>
            </a:pPr>
            <a:r>
              <a:rPr lang="en-US" sz="1800" b="1" dirty="0" smtClean="0"/>
              <a:t> Ethical                                                                                                                                          Physical</a:t>
            </a:r>
          </a:p>
          <a:p>
            <a:pPr>
              <a:buNone/>
            </a:pPr>
            <a:endParaRPr lang="en-US" sz="1800" b="1" dirty="0"/>
          </a:p>
          <a:p>
            <a:pPr>
              <a:buNone/>
            </a:pPr>
            <a:endParaRPr lang="en-US" sz="1800" b="1" dirty="0" smtClean="0"/>
          </a:p>
          <a:p>
            <a:pPr>
              <a:buNone/>
            </a:pPr>
            <a:endParaRPr lang="en-US" sz="1800" b="1" dirty="0"/>
          </a:p>
          <a:p>
            <a:pPr>
              <a:buNone/>
            </a:pPr>
            <a:endParaRPr lang="en-US" sz="1800" b="1" dirty="0" smtClean="0"/>
          </a:p>
          <a:p>
            <a:pPr>
              <a:buNone/>
            </a:pPr>
            <a:r>
              <a:rPr lang="en-US" sz="1800" b="1" dirty="0" smtClean="0"/>
              <a:t> Psychological                                                                                                                   Social-Emotional </a:t>
            </a:r>
            <a:endParaRPr lang="en-US" sz="1800" b="1" dirty="0"/>
          </a:p>
        </p:txBody>
      </p:sp>
      <p:pic>
        <p:nvPicPr>
          <p:cNvPr id="7" name="Content Placeholder 3" descr="https://i.pinimg.com/564x/14/a3/c7/14a3c793bee644ddf385768e26dec542.jpg"/>
          <p:cNvPicPr>
            <a:picLocks/>
          </p:cNvPicPr>
          <p:nvPr/>
        </p:nvPicPr>
        <p:blipFill>
          <a:blip r:embed="rId2" cstate="print"/>
          <a:srcRect/>
          <a:stretch>
            <a:fillRect/>
          </a:stretch>
        </p:blipFill>
        <p:spPr bwMode="auto">
          <a:xfrm>
            <a:off x="1447800" y="914400"/>
            <a:ext cx="5916569"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87362"/>
          </a:xfrm>
        </p:spPr>
        <p:txBody>
          <a:bodyPr>
            <a:noAutofit/>
          </a:bodyPr>
          <a:lstStyle/>
          <a:p>
            <a:r>
              <a:rPr lang="en-US" sz="3200" dirty="0" smtClean="0"/>
              <a:t>IDOE Ethnic Studies Standards</a:t>
            </a:r>
            <a:endParaRPr lang="en-US" sz="3200" dirty="0"/>
          </a:p>
        </p:txBody>
      </p:sp>
      <p:sp>
        <p:nvSpPr>
          <p:cNvPr id="2050" name="Rectangle 2"/>
          <p:cNvSpPr>
            <a:spLocks noChangeArrowheads="1"/>
          </p:cNvSpPr>
          <p:nvPr/>
        </p:nvSpPr>
        <p:spPr bwMode="auto">
          <a:xfrm>
            <a:off x="403876" y="3127697"/>
            <a:ext cx="8435324" cy="357790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solidFill>
                  <a:srgbClr val="000000"/>
                </a:solidFill>
                <a:latin typeface="Arial" pitchFamily="34" charset="0"/>
                <a:ea typeface="Times New Roman" pitchFamily="18" charset="0"/>
                <a:cs typeface="Times New Roman" pitchFamily="18" charset="0"/>
              </a:rPr>
              <a:t>H</a:t>
            </a:r>
            <a:r>
              <a:rPr kumimoji="0" lang="en-US"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ere</a:t>
            </a: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 are 2 state standards out of the IDOE Ethnic Studies curriculum.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These standards are to be taught across the curriculum—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history, science, literature, math, music, etc</a:t>
            </a:r>
            <a:endParaRPr kumimoji="0" lang="en-US"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Standard 4.1:</a:t>
            </a:r>
            <a:b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b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Students examine historical and contemporary economic, intellectual, social, cultural and political contributions to society by ethnic or racial group(s) or an individual within a group.</a:t>
            </a:r>
            <a:endParaRPr lang="en-US"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50" i="0" u="none" strike="noStrike" cap="none" normalizeH="0" baseline="0" dirty="0" smtClean="0">
              <a:ln>
                <a:noFill/>
              </a:ln>
              <a:solidFill>
                <a:srgbClr val="1D2228"/>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Standard 4.2:</a:t>
            </a:r>
            <a:b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b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Students investigate how ethnic or racial group(s) and society address systematic oppressions through social movements, local, community, national, global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rgbClr val="1D2228"/>
                </a:solidFill>
                <a:effectLst/>
                <a:latin typeface="Arial" pitchFamily="34" charset="0"/>
                <a:ea typeface="Times New Roman" pitchFamily="18" charset="0"/>
                <a:cs typeface="Times New Roman" pitchFamily="18" charset="0"/>
              </a:rPr>
              <a:t>advocacy, and individual champions</a:t>
            </a:r>
            <a:endParaRPr kumimoji="0" lang="en-US"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Content Placeholder 6" descr="Image result for idoe ethnic studies"/>
          <p:cNvPicPr>
            <a:picLocks noGrp="1"/>
          </p:cNvPicPr>
          <p:nvPr>
            <p:ph idx="1"/>
          </p:nvPr>
        </p:nvPicPr>
        <p:blipFill>
          <a:blip r:embed="rId2" cstate="print"/>
          <a:srcRect/>
          <a:stretch>
            <a:fillRect/>
          </a:stretch>
        </p:blipFill>
        <p:spPr bwMode="auto">
          <a:xfrm>
            <a:off x="762000" y="990600"/>
            <a:ext cx="3429000" cy="1866106"/>
          </a:xfrm>
          <a:prstGeom prst="rect">
            <a:avLst/>
          </a:prstGeom>
          <a:noFill/>
          <a:ln w="9525">
            <a:noFill/>
            <a:miter lim="800000"/>
            <a:headEnd/>
            <a:tailEnd/>
          </a:ln>
        </p:spPr>
      </p:pic>
      <p:pic>
        <p:nvPicPr>
          <p:cNvPr id="12" name="Picture 11" descr="Image result for idoe ethnic studies"/>
          <p:cNvPicPr/>
          <p:nvPr/>
        </p:nvPicPr>
        <p:blipFill>
          <a:blip r:embed="rId3" cstate="print"/>
          <a:srcRect/>
          <a:stretch>
            <a:fillRect/>
          </a:stretch>
        </p:blipFill>
        <p:spPr bwMode="auto">
          <a:xfrm>
            <a:off x="4642441" y="990600"/>
            <a:ext cx="3053759"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Social Toxins</a:t>
            </a:r>
            <a:endParaRPr lang="en-US" sz="3600" dirty="0"/>
          </a:p>
        </p:txBody>
      </p:sp>
      <p:sp>
        <p:nvSpPr>
          <p:cNvPr id="5" name="Content Placeholder 4"/>
          <p:cNvSpPr>
            <a:spLocks noGrp="1"/>
          </p:cNvSpPr>
          <p:nvPr>
            <p:ph sz="half" idx="1"/>
          </p:nvPr>
        </p:nvSpPr>
        <p:spPr>
          <a:xfrm>
            <a:off x="1447800" y="1600201"/>
            <a:ext cx="2895600" cy="3886200"/>
          </a:xfrm>
        </p:spPr>
        <p:txBody>
          <a:bodyPr>
            <a:normAutofit lnSpcReduction="10000"/>
          </a:bodyPr>
          <a:lstStyle/>
          <a:p>
            <a:pPr>
              <a:buNone/>
            </a:pPr>
            <a:r>
              <a:rPr lang="en-US" b="1" dirty="0" smtClean="0"/>
              <a:t>Interpersonal</a:t>
            </a:r>
          </a:p>
          <a:p>
            <a:pPr>
              <a:buNone/>
            </a:pPr>
            <a:r>
              <a:rPr lang="en-US" dirty="0" smtClean="0"/>
              <a:t>--violence </a:t>
            </a:r>
          </a:p>
          <a:p>
            <a:pPr>
              <a:buNone/>
            </a:pPr>
            <a:r>
              <a:rPr lang="en-US" dirty="0" smtClean="0"/>
              <a:t>--fear </a:t>
            </a:r>
          </a:p>
          <a:p>
            <a:pPr>
              <a:buNone/>
            </a:pPr>
            <a:r>
              <a:rPr lang="en-US" dirty="0" smtClean="0"/>
              <a:t>--shame </a:t>
            </a:r>
          </a:p>
          <a:p>
            <a:pPr>
              <a:buNone/>
            </a:pPr>
            <a:r>
              <a:rPr lang="en-US" dirty="0" smtClean="0"/>
              <a:t>--uncertainty </a:t>
            </a:r>
          </a:p>
          <a:p>
            <a:pPr>
              <a:buNone/>
            </a:pPr>
            <a:r>
              <a:rPr lang="en-US" dirty="0" smtClean="0"/>
              <a:t>--nihilism </a:t>
            </a:r>
          </a:p>
          <a:p>
            <a:pPr>
              <a:buNone/>
            </a:pPr>
            <a:r>
              <a:rPr lang="en-US" dirty="0" smtClean="0"/>
              <a:t>--loss of control</a:t>
            </a:r>
            <a:endParaRPr lang="en-US" dirty="0"/>
          </a:p>
        </p:txBody>
      </p:sp>
      <p:sp>
        <p:nvSpPr>
          <p:cNvPr id="6" name="Content Placeholder 5"/>
          <p:cNvSpPr>
            <a:spLocks noGrp="1"/>
          </p:cNvSpPr>
          <p:nvPr>
            <p:ph sz="half" idx="2"/>
          </p:nvPr>
        </p:nvSpPr>
        <p:spPr>
          <a:xfrm>
            <a:off x="4648200" y="1600201"/>
            <a:ext cx="3124200" cy="3657600"/>
          </a:xfrm>
        </p:spPr>
        <p:txBody>
          <a:bodyPr>
            <a:normAutofit lnSpcReduction="10000"/>
          </a:bodyPr>
          <a:lstStyle/>
          <a:p>
            <a:pPr>
              <a:buNone/>
            </a:pPr>
            <a:r>
              <a:rPr lang="en-US" b="1" dirty="0" smtClean="0"/>
              <a:t>Structural</a:t>
            </a:r>
            <a:endParaRPr lang="en-US" dirty="0" smtClean="0"/>
          </a:p>
          <a:p>
            <a:pPr>
              <a:buNone/>
            </a:pPr>
            <a:r>
              <a:rPr lang="en-US" dirty="0" smtClean="0"/>
              <a:t>--poverty </a:t>
            </a:r>
          </a:p>
          <a:p>
            <a:pPr>
              <a:buNone/>
            </a:pPr>
            <a:r>
              <a:rPr lang="en-US" dirty="0" smtClean="0"/>
              <a:t>--family dislocation </a:t>
            </a:r>
          </a:p>
          <a:p>
            <a:pPr>
              <a:buNone/>
            </a:pPr>
            <a:r>
              <a:rPr lang="en-US" dirty="0" smtClean="0"/>
              <a:t>--lack of access to healthcare</a:t>
            </a:r>
          </a:p>
          <a:p>
            <a:pPr>
              <a:buNone/>
            </a:pPr>
            <a:r>
              <a:rPr lang="en-US" dirty="0" smtClean="0"/>
              <a:t> --racism</a:t>
            </a:r>
          </a:p>
          <a:p>
            <a:pPr>
              <a:buNone/>
            </a:pPr>
            <a:r>
              <a:rPr lang="en-US" dirty="0" smtClean="0"/>
              <a:t> --poor quality schools </a:t>
            </a:r>
          </a:p>
          <a:p>
            <a:endParaRPr lang="en-US" dirty="0"/>
          </a:p>
        </p:txBody>
      </p:sp>
      <p:sp>
        <p:nvSpPr>
          <p:cNvPr id="7" name="Rectangle 6"/>
          <p:cNvSpPr/>
          <p:nvPr/>
        </p:nvSpPr>
        <p:spPr>
          <a:xfrm>
            <a:off x="228600" y="5505271"/>
            <a:ext cx="8686800" cy="646331"/>
          </a:xfrm>
          <a:prstGeom prst="rect">
            <a:avLst/>
          </a:prstGeom>
        </p:spPr>
        <p:txBody>
          <a:bodyPr wrap="square">
            <a:spAutoFit/>
          </a:bodyPr>
          <a:lstStyle/>
          <a:p>
            <a:pPr>
              <a:buNone/>
            </a:pPr>
            <a:r>
              <a:rPr lang="en-US" u="sng" dirty="0" smtClean="0">
                <a:hlinkClick r:id="rId2"/>
              </a:rPr>
              <a:t>http://vorcreatex.com/wp-content/uploads/2020/06/Urban-conditions-and-social-toxins-chart-From-radical-healing-to-wellness.pdf</a:t>
            </a:r>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dirty="0" smtClean="0">
                <a:latin typeface="Arial" pitchFamily="34" charset="0"/>
                <a:cs typeface="Arial" pitchFamily="34" charset="0"/>
              </a:rPr>
              <a:t>Radical Healing Process Themes</a:t>
            </a:r>
            <a:endParaRPr lang="en-US" sz="3200" dirty="0">
              <a:latin typeface="Arial" pitchFamily="34" charset="0"/>
              <a:cs typeface="Arial" pitchFamily="34" charset="0"/>
            </a:endParaRPr>
          </a:p>
        </p:txBody>
      </p:sp>
      <p:pic>
        <p:nvPicPr>
          <p:cNvPr id="4" name="Content Placeholder 3" descr="https://lh5.googleusercontent.com/RZUKIqGtkFBS8c28zXDRhCCtg37xK1i-0byfMp3aPV2GHhZIpk4vtIzszKxXir0A5ckzDj8vaYpeMjSEQfqJHupADzcAU1siYR8IQ5Ggsh0c39S6KgCc4DHzN0qoYyMjT9xQ9lpc"/>
          <p:cNvPicPr>
            <a:picLocks noGrp="1"/>
          </p:cNvPicPr>
          <p:nvPr>
            <p:ph idx="1"/>
          </p:nvPr>
        </p:nvPicPr>
        <p:blipFill>
          <a:blip r:embed="rId3" cstate="print"/>
          <a:srcRect t="3788" b="24237"/>
          <a:stretch>
            <a:fillRect/>
          </a:stretch>
        </p:blipFill>
        <p:spPr bwMode="auto">
          <a:xfrm>
            <a:off x="1213832" y="1295400"/>
            <a:ext cx="6716335" cy="4343400"/>
          </a:xfrm>
          <a:prstGeom prst="rect">
            <a:avLst/>
          </a:prstGeom>
          <a:noFill/>
          <a:ln w="9525">
            <a:noFill/>
            <a:miter lim="800000"/>
            <a:headEnd/>
            <a:tailEnd/>
          </a:ln>
        </p:spPr>
      </p:pic>
      <p:sp>
        <p:nvSpPr>
          <p:cNvPr id="136195" name="Rectangle 3"/>
          <p:cNvSpPr>
            <a:spLocks noChangeArrowheads="1"/>
          </p:cNvSpPr>
          <p:nvPr/>
        </p:nvSpPr>
        <p:spPr bwMode="auto">
          <a:xfrm>
            <a:off x="228600" y="5876092"/>
            <a:ext cx="8915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Also see: “Toward a Psychological Framework of Radical Healing in Communities of Color” (2019) </a:t>
            </a:r>
            <a:r>
              <a:rPr kumimoji="0" 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Arial" pitchFamily="34" charset="0"/>
                <a:hlinkClick r:id="rId4"/>
              </a:rPr>
              <a:t>https://journals.sagepub.com/doi/full/10.1177/0011000019843506</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228600" y="762000"/>
            <a:ext cx="8686800" cy="6096000"/>
          </a:xfrm>
        </p:spPr>
        <p:txBody>
          <a:bodyPr>
            <a:normAutofit fontScale="92500"/>
          </a:bodyPr>
          <a:lstStyle/>
          <a:p>
            <a:pPr>
              <a:buNone/>
            </a:pPr>
            <a:endParaRPr lang="en-US" sz="1800" b="1" dirty="0" smtClean="0"/>
          </a:p>
          <a:p>
            <a:pPr>
              <a:buNone/>
            </a:pPr>
            <a:endParaRPr lang="en-US" sz="1800" b="1" dirty="0" smtClean="0"/>
          </a:p>
          <a:p>
            <a:pPr>
              <a:buNone/>
            </a:pPr>
            <a:endParaRPr lang="en-US" sz="1800" b="1" dirty="0" smtClean="0"/>
          </a:p>
          <a:p>
            <a:pPr>
              <a:buNone/>
            </a:pPr>
            <a:r>
              <a:rPr lang="en-US" sz="1800" b="1" dirty="0" smtClean="0"/>
              <a:t>Strength &amp;                                                                                                                                    Critical</a:t>
            </a:r>
          </a:p>
          <a:p>
            <a:pPr>
              <a:buNone/>
            </a:pPr>
            <a:r>
              <a:rPr lang="en-US" sz="1800" b="1" dirty="0" smtClean="0"/>
              <a:t>Resistance                                                                                                                               Consciousness</a:t>
            </a:r>
          </a:p>
          <a:p>
            <a:pPr>
              <a:buNone/>
            </a:pPr>
            <a:endParaRPr lang="en-US" sz="1800" b="1" dirty="0" smtClean="0"/>
          </a:p>
          <a:p>
            <a:pPr>
              <a:buNone/>
            </a:pPr>
            <a:endParaRPr lang="en-US" sz="1800" b="1" dirty="0" smtClean="0"/>
          </a:p>
          <a:p>
            <a:pPr>
              <a:buNone/>
            </a:pPr>
            <a:r>
              <a:rPr lang="en-US" sz="1800" b="1" dirty="0" smtClean="0"/>
              <a:t>Emotional &amp;                                                                                                                                 Cultural </a:t>
            </a:r>
          </a:p>
          <a:p>
            <a:pPr>
              <a:buNone/>
            </a:pPr>
            <a:r>
              <a:rPr lang="en-US" sz="1800" b="1" dirty="0" smtClean="0"/>
              <a:t>Social Support                                                                                                                       Authenticity &amp;</a:t>
            </a:r>
          </a:p>
          <a:p>
            <a:pPr>
              <a:buNone/>
            </a:pPr>
            <a:r>
              <a:rPr lang="en-US" sz="1800" b="1" dirty="0" smtClean="0"/>
              <a:t>                                                                                                                                      Self          Knowledge</a:t>
            </a:r>
          </a:p>
          <a:p>
            <a:pPr>
              <a:buNone/>
            </a:pPr>
            <a:r>
              <a:rPr lang="en-US" sz="1400" b="1" dirty="0" smtClean="0">
                <a:sym typeface="Wingdings" pitchFamily="2" charset="2"/>
              </a:rPr>
              <a:t>               </a:t>
            </a:r>
            <a:r>
              <a:rPr lang="en-US" sz="1700" b="1" dirty="0" smtClean="0">
                <a:sym typeface="Wingdings" pitchFamily="2" charset="2"/>
              </a:rPr>
              <a:t>                                  </a:t>
            </a:r>
            <a:endParaRPr lang="en-US" sz="1700" b="1" dirty="0" smtClean="0"/>
          </a:p>
          <a:p>
            <a:pPr>
              <a:buNone/>
            </a:pPr>
            <a:r>
              <a:rPr lang="en-US" sz="1400" b="1" dirty="0" smtClean="0"/>
              <a:t>Interlocking                                                                                                                                                                                  Envisioning</a:t>
            </a:r>
          </a:p>
          <a:p>
            <a:pPr>
              <a:buNone/>
            </a:pPr>
            <a:r>
              <a:rPr lang="en-US" sz="1400" b="1" dirty="0" smtClean="0"/>
              <a:t>Systems of                                                                                                                                                                                    Justice and</a:t>
            </a:r>
          </a:p>
          <a:p>
            <a:pPr>
              <a:buNone/>
            </a:pPr>
            <a:r>
              <a:rPr lang="en-US" sz="1400" b="1" dirty="0" smtClean="0"/>
              <a:t>Oppression and                                                                                                                                                                            Liberation</a:t>
            </a:r>
          </a:p>
          <a:p>
            <a:pPr>
              <a:buNone/>
            </a:pPr>
            <a:r>
              <a:rPr lang="en-US" sz="1400" b="1" dirty="0" smtClean="0"/>
              <a:t>Hate</a:t>
            </a:r>
            <a:endParaRPr lang="en-US" sz="1800" b="1" dirty="0" smtClean="0"/>
          </a:p>
          <a:p>
            <a:pPr>
              <a:buNone/>
            </a:pPr>
            <a:endParaRPr lang="en-US" sz="1800" b="1" dirty="0" smtClean="0"/>
          </a:p>
          <a:p>
            <a:pPr>
              <a:buNone/>
            </a:pPr>
            <a:r>
              <a:rPr lang="en-US" sz="1800" b="1" dirty="0" smtClean="0"/>
              <a:t>                                                        </a:t>
            </a:r>
          </a:p>
          <a:p>
            <a:pPr algn="ctr">
              <a:buNone/>
            </a:pPr>
            <a:r>
              <a:rPr lang="en-US" sz="1800" b="1" dirty="0" smtClean="0"/>
              <a:t>      Radical Hope</a:t>
            </a:r>
          </a:p>
          <a:p>
            <a:pPr algn="ctr">
              <a:buNone/>
            </a:pPr>
            <a:endParaRPr lang="en-US" sz="1800" dirty="0" smtClean="0">
              <a:hlinkClick r:id="rId2"/>
            </a:endParaRPr>
          </a:p>
          <a:p>
            <a:pPr algn="ctr">
              <a:buNone/>
            </a:pPr>
            <a:r>
              <a:rPr lang="en-US" sz="1800" dirty="0" smtClean="0">
                <a:hlinkClick r:id="rId2"/>
              </a:rPr>
              <a:t>https://news.stthomas.edu/tommie-experts-radical-times-call-for-radical-healing/</a:t>
            </a:r>
            <a:endParaRPr lang="en-US" sz="1800" dirty="0" smtClean="0"/>
          </a:p>
          <a:p>
            <a:pPr>
              <a:buNone/>
            </a:pPr>
            <a:endParaRPr lang="en-US" sz="1800" b="1" dirty="0"/>
          </a:p>
        </p:txBody>
      </p:sp>
      <p:pic>
        <p:nvPicPr>
          <p:cNvPr id="4" name="Picture 2" descr="C:\Users\John\Desktop\Psychology-of-Radical-Healing.png"/>
          <p:cNvPicPr>
            <a:picLocks noChangeAspect="1" noChangeArrowheads="1"/>
          </p:cNvPicPr>
          <p:nvPr/>
        </p:nvPicPr>
        <p:blipFill>
          <a:blip r:embed="rId3" cstate="print"/>
          <a:srcRect/>
          <a:stretch>
            <a:fillRect/>
          </a:stretch>
        </p:blipFill>
        <p:spPr bwMode="auto">
          <a:xfrm>
            <a:off x="1981200" y="762000"/>
            <a:ext cx="5257800" cy="478700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563562"/>
          </a:xfrm>
        </p:spPr>
        <p:txBody>
          <a:bodyPr>
            <a:normAutofit fontScale="90000"/>
          </a:bodyPr>
          <a:lstStyle/>
          <a:p>
            <a:r>
              <a:rPr lang="en-US" sz="3200" dirty="0" smtClean="0"/>
              <a:t/>
            </a:r>
            <a:br>
              <a:rPr lang="en-US" sz="3200" dirty="0" smtClean="0"/>
            </a:br>
            <a:r>
              <a:rPr lang="en-US" sz="3200" dirty="0" smtClean="0"/>
              <a:t>A holistic trauma-informed care in schools      </a:t>
            </a:r>
            <a:br>
              <a:rPr lang="en-US" sz="3200" dirty="0" smtClean="0"/>
            </a:br>
            <a:r>
              <a:rPr lang="en-US" sz="3200" dirty="0" smtClean="0"/>
              <a:t>Advancing Social Medicine to Social Pedagogy      </a:t>
            </a:r>
            <a:endParaRPr lang="en-US" sz="3200" dirty="0"/>
          </a:p>
        </p:txBody>
      </p:sp>
      <p:sp>
        <p:nvSpPr>
          <p:cNvPr id="3" name="Content Placeholder 2"/>
          <p:cNvSpPr>
            <a:spLocks noGrp="1"/>
          </p:cNvSpPr>
          <p:nvPr>
            <p:ph idx="1"/>
          </p:nvPr>
        </p:nvSpPr>
        <p:spPr>
          <a:xfrm>
            <a:off x="152400" y="1295400"/>
            <a:ext cx="8991600" cy="5334000"/>
          </a:xfrm>
        </p:spPr>
        <p:txBody>
          <a:bodyPr>
            <a:normAutofit fontScale="92500" lnSpcReduction="20000"/>
          </a:bodyPr>
          <a:lstStyle/>
          <a:p>
            <a:pPr fontAlgn="base">
              <a:buNone/>
            </a:pPr>
            <a:r>
              <a:rPr lang="en-US" sz="2000" b="1" dirty="0" smtClean="0"/>
              <a:t>                                                                 SOCIAL MEDICINE</a:t>
            </a:r>
          </a:p>
          <a:p>
            <a:pPr fontAlgn="base">
              <a:buNone/>
            </a:pPr>
            <a:r>
              <a:rPr lang="en-US" sz="2000" dirty="0" smtClean="0"/>
              <a:t>Dr. H. Jack Geiger (1925-2020) used "social medicine" to treat patients. He use his expertise and moral authority (</a:t>
            </a:r>
            <a:r>
              <a:rPr lang="en-US" sz="2000" i="1" u="sng" dirty="0" smtClean="0"/>
              <a:t>political clarity</a:t>
            </a:r>
            <a:r>
              <a:rPr lang="en-US" sz="2000" dirty="0" smtClean="0"/>
              <a:t>) not just to treat illness, but also to change the conditions that made people sick in the first place: poverty, hunger, discrimination, joblessness, and lack of education: </a:t>
            </a:r>
            <a:r>
              <a:rPr lang="en-US" sz="2000" u="sng" dirty="0" smtClean="0">
                <a:hlinkClick r:id="rId2"/>
              </a:rPr>
              <a:t>https://www.nytimes.com/2020/12/28/health/h-jack-geiger-dead.html</a:t>
            </a:r>
            <a:endParaRPr lang="en-US" sz="2000" dirty="0" smtClean="0"/>
          </a:p>
          <a:p>
            <a:pPr fontAlgn="base">
              <a:buNone/>
            </a:pPr>
            <a:r>
              <a:rPr lang="en-US" sz="2000" dirty="0" smtClean="0"/>
              <a:t> </a:t>
            </a:r>
          </a:p>
          <a:p>
            <a:pPr fontAlgn="base">
              <a:buNone/>
            </a:pPr>
            <a:r>
              <a:rPr lang="en-US" sz="2000" b="1" dirty="0" smtClean="0"/>
              <a:t>Expanding trauma informed care policies: Healing symptoms while eliminating causes</a:t>
            </a:r>
          </a:p>
          <a:p>
            <a:pPr>
              <a:buNone/>
            </a:pPr>
            <a:r>
              <a:rPr lang="en-US" sz="2000" u="sng" dirty="0" smtClean="0">
                <a:hlinkClick r:id="rId3"/>
              </a:rPr>
              <a:t>http://vorcreatex.com/wp-content/uploads/2020/08/Expand-trauma-informed-care-policies-Healing-symptoms-while-eliminating-causes.pdf</a:t>
            </a:r>
            <a:r>
              <a:rPr lang="en-US" sz="2000" b="1" dirty="0" smtClean="0"/>
              <a:t> </a:t>
            </a:r>
          </a:p>
          <a:p>
            <a:pPr algn="ctr">
              <a:buNone/>
            </a:pPr>
            <a:endParaRPr lang="en-US" sz="2000" b="1" dirty="0" smtClean="0"/>
          </a:p>
          <a:p>
            <a:pPr algn="ctr">
              <a:buNone/>
            </a:pPr>
            <a:r>
              <a:rPr lang="en-US" sz="2000" b="1" dirty="0" smtClean="0"/>
              <a:t>    SOCIAL PEDAGOGY</a:t>
            </a:r>
          </a:p>
          <a:p>
            <a:pPr>
              <a:buNone/>
            </a:pPr>
            <a:r>
              <a:rPr lang="en-US" sz="2000" dirty="0" smtClean="0"/>
              <a:t>Is there a "Social Pedagogy" where teachers, along with "traumatized" student/s, can use their expertise and moral authority not just to respond to/treat the trauma for the sake of the child and other students, but also work with the student/s to change the conditions causing the trauma in the first place?                                                               </a:t>
            </a:r>
          </a:p>
          <a:p>
            <a:pPr algn="ctr">
              <a:buNone/>
            </a:pPr>
            <a:r>
              <a:rPr lang="en-US" sz="2000" b="1" dirty="0" smtClean="0"/>
              <a:t>Empowering training in community organizing for vulnerable/affected students</a:t>
            </a:r>
          </a:p>
          <a:p>
            <a:pPr>
              <a:buNone/>
            </a:pPr>
            <a:r>
              <a:rPr lang="en-US" sz="2000" u="sng" dirty="0" smtClean="0">
                <a:hlinkClick r:id="rId4"/>
              </a:rPr>
              <a:t>http://vorcreatex.com/wp-content/uploads/2020/08/Community-Organizing-Advancing-the-Black-Agenda-for-Indianapolis-by-training-youth-how-to-community-organize.pdf</a:t>
            </a:r>
            <a:endParaRPr lang="en-US" sz="2000" dirty="0" smtClean="0"/>
          </a:p>
          <a:p>
            <a:pPr>
              <a:buNone/>
            </a:pPr>
            <a:endParaRPr lang="en-US" sz="16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200" dirty="0" smtClean="0">
                <a:latin typeface="Arial" pitchFamily="34" charset="0"/>
                <a:cs typeface="Arial" pitchFamily="34" charset="0"/>
              </a:rPr>
              <a:t>Dead  </a:t>
            </a:r>
            <a:r>
              <a:rPr lang="en-US" sz="3200" dirty="0" err="1" smtClean="0">
                <a:latin typeface="Arial" pitchFamily="34" charset="0"/>
                <a:cs typeface="Arial" pitchFamily="34" charset="0"/>
              </a:rPr>
              <a:t>Prez’s</a:t>
            </a:r>
            <a:r>
              <a:rPr lang="en-US" sz="3200" dirty="0" smtClean="0">
                <a:latin typeface="Arial" pitchFamily="34" charset="0"/>
                <a:cs typeface="Arial" pitchFamily="34" charset="0"/>
              </a:rPr>
              <a:t> curriculum </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219200"/>
            <a:ext cx="8229600" cy="4525963"/>
          </a:xfrm>
        </p:spPr>
        <p:txBody>
          <a:bodyPr>
            <a:normAutofit fontScale="92500" lnSpcReduction="20000"/>
          </a:bodyPr>
          <a:lstStyle/>
          <a:p>
            <a:pPr>
              <a:buNone/>
            </a:pPr>
            <a:endParaRPr lang="en-US" dirty="0" smtClean="0"/>
          </a:p>
          <a:p>
            <a:pPr>
              <a:buNone/>
            </a:pPr>
            <a:r>
              <a:rPr lang="en-US" dirty="0" smtClean="0"/>
              <a:t>--what we need to know to survive</a:t>
            </a:r>
          </a:p>
          <a:p>
            <a:pPr>
              <a:buNone/>
            </a:pPr>
            <a:r>
              <a:rPr lang="en-US" dirty="0" smtClean="0"/>
              <a:t>--don’t educate us</a:t>
            </a:r>
          </a:p>
          <a:p>
            <a:pPr>
              <a:buNone/>
            </a:pPr>
            <a:r>
              <a:rPr lang="en-US" dirty="0" smtClean="0"/>
              <a:t>--</a:t>
            </a:r>
            <a:r>
              <a:rPr lang="en-US" dirty="0" err="1" smtClean="0"/>
              <a:t>solvin</a:t>
            </a:r>
            <a:r>
              <a:rPr lang="en-US" dirty="0" smtClean="0"/>
              <a:t>’ our own problems</a:t>
            </a:r>
          </a:p>
          <a:p>
            <a:pPr>
              <a:buNone/>
            </a:pPr>
            <a:r>
              <a:rPr lang="en-US" dirty="0" smtClean="0"/>
              <a:t>--how to get crack out the ghetto</a:t>
            </a:r>
          </a:p>
          <a:p>
            <a:pPr>
              <a:buNone/>
            </a:pPr>
            <a:r>
              <a:rPr lang="en-US" dirty="0" smtClean="0"/>
              <a:t>--how to stop the police from murdering us and brutalizing us </a:t>
            </a:r>
          </a:p>
          <a:p>
            <a:pPr>
              <a:buNone/>
            </a:pPr>
            <a:r>
              <a:rPr lang="en-US" dirty="0" smtClean="0"/>
              <a:t>--how to get our rent paid</a:t>
            </a:r>
          </a:p>
          <a:p>
            <a:pPr>
              <a:buNone/>
            </a:pPr>
            <a:r>
              <a:rPr lang="en-US" dirty="0" smtClean="0"/>
              <a:t>--</a:t>
            </a:r>
            <a:r>
              <a:rPr lang="en-US" dirty="0" err="1" smtClean="0"/>
              <a:t>teachin</a:t>
            </a:r>
            <a:r>
              <a:rPr lang="en-US" dirty="0" smtClean="0"/>
              <a:t>’ our families how to interact better with each other</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Arial" pitchFamily="34" charset="0"/>
                <a:cs typeface="Arial" pitchFamily="34" charset="0"/>
              </a:rPr>
              <a:t>Anti-poverty curriculum</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524000"/>
            <a:ext cx="8229600" cy="5486400"/>
          </a:xfrm>
        </p:spPr>
        <p:txBody>
          <a:bodyPr>
            <a:normAutofit fontScale="70000" lnSpcReduction="20000"/>
          </a:bodyPr>
          <a:lstStyle/>
          <a:p>
            <a:pPr>
              <a:buNone/>
            </a:pPr>
            <a:endParaRPr lang="en-US" dirty="0" smtClean="0"/>
          </a:p>
          <a:p>
            <a:pPr>
              <a:buNone/>
            </a:pPr>
            <a:r>
              <a:rPr lang="en-US" dirty="0" smtClean="0"/>
              <a:t>Urban school transformation: A comprehensive vision</a:t>
            </a:r>
          </a:p>
          <a:p>
            <a:pPr>
              <a:buNone/>
            </a:pPr>
            <a:r>
              <a:rPr lang="en-US" u="sng" dirty="0" smtClean="0">
                <a:hlinkClick r:id="rId2"/>
              </a:rPr>
              <a:t>http://vorcreatex.com/wp-content/uploads/2012/11/BLPI-Urban-school-transformation-A-comprehensive-vision.pdf</a:t>
            </a:r>
            <a:endParaRPr lang="en-US" dirty="0" smtClean="0"/>
          </a:p>
          <a:p>
            <a:pPr>
              <a:buNone/>
            </a:pPr>
            <a:r>
              <a:rPr lang="en-US" dirty="0" smtClean="0"/>
              <a:t> </a:t>
            </a:r>
          </a:p>
          <a:p>
            <a:pPr>
              <a:buNone/>
            </a:pPr>
            <a:r>
              <a:rPr lang="en-US" dirty="0" smtClean="0"/>
              <a:t>Urban schools as sites to contest inequalities</a:t>
            </a:r>
          </a:p>
          <a:p>
            <a:pPr>
              <a:buNone/>
            </a:pPr>
            <a:r>
              <a:rPr lang="en-US" u="sng" dirty="0" smtClean="0">
                <a:hlinkClick r:id="rId3"/>
              </a:rPr>
              <a:t>http://vorcreatex.com/wp-content/uploads/2012/11/Urban-schools-as-sites-to-contest-inequalities.pdf</a:t>
            </a:r>
            <a:endParaRPr lang="en-US" dirty="0" smtClean="0"/>
          </a:p>
          <a:p>
            <a:pPr>
              <a:buNone/>
            </a:pPr>
            <a:endParaRPr lang="en-US" dirty="0" smtClean="0"/>
          </a:p>
          <a:p>
            <a:pPr>
              <a:buNone/>
            </a:pPr>
            <a:r>
              <a:rPr lang="en-US" dirty="0" smtClean="0"/>
              <a:t>Urban conditions and social toxins chart:  From radical healing to wellness</a:t>
            </a:r>
          </a:p>
          <a:p>
            <a:pPr>
              <a:buNone/>
            </a:pPr>
            <a:r>
              <a:rPr lang="en-US" u="sng" dirty="0" smtClean="0">
                <a:hlinkClick r:id="rId4"/>
              </a:rPr>
              <a:t>http://vorcreatex.com/wp-content/uploads/2020/06/Urban-conditions-and-social-toxins-chart-From-radical-healing-to-wellness.pdf</a:t>
            </a:r>
            <a:endParaRPr lang="en-US" dirty="0" smtClean="0"/>
          </a:p>
          <a:p>
            <a:pPr>
              <a:buNone/>
            </a:pPr>
            <a:r>
              <a:rPr lang="en-US" dirty="0" smtClean="0"/>
              <a:t/>
            </a:r>
            <a:br>
              <a:rPr lang="en-US" dirty="0" smtClean="0"/>
            </a:b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a:xfrm>
            <a:off x="457200" y="0"/>
            <a:ext cx="8229600" cy="762000"/>
          </a:xfrm>
        </p:spPr>
        <p:txBody>
          <a:bodyPr/>
          <a:lstStyle/>
          <a:p>
            <a:pPr eaLnBrk="1" hangingPunct="1"/>
            <a:r>
              <a:rPr lang="en-US" sz="3200" smtClean="0">
                <a:latin typeface="Times New Roman" pitchFamily="18" charset="0"/>
                <a:cs typeface="Times New Roman" pitchFamily="18" charset="0"/>
              </a:rPr>
              <a:t>5.  Schools are political sites</a:t>
            </a:r>
            <a:endParaRPr lang="en-US" sz="3200" smtClean="0"/>
          </a:p>
        </p:txBody>
      </p:sp>
      <p:sp>
        <p:nvSpPr>
          <p:cNvPr id="10243" name="Content Placeholder 5"/>
          <p:cNvSpPr>
            <a:spLocks noGrp="1"/>
          </p:cNvSpPr>
          <p:nvPr>
            <p:ph idx="1"/>
          </p:nvPr>
        </p:nvSpPr>
        <p:spPr>
          <a:xfrm>
            <a:off x="457200" y="990600"/>
            <a:ext cx="8229600" cy="5791200"/>
          </a:xfrm>
        </p:spPr>
        <p:txBody>
          <a:bodyPr/>
          <a:lstStyle/>
          <a:p>
            <a:pPr eaLnBrk="1" hangingPunct="1">
              <a:buFont typeface="Arial" charset="0"/>
              <a:buNone/>
            </a:pPr>
            <a:r>
              <a:rPr lang="en-US" sz="2400" dirty="0" smtClean="0">
                <a:latin typeface="Times New Roman" pitchFamily="18" charset="0"/>
                <a:cs typeface="Times New Roman" pitchFamily="18" charset="0"/>
              </a:rPr>
              <a:t>Whoever controls the schools, controls the future                      </a:t>
            </a:r>
          </a:p>
          <a:p>
            <a:pPr eaLnBrk="1" hangingPunct="1">
              <a:buFont typeface="Arial" charset="0"/>
              <a:buNone/>
            </a:pPr>
            <a:endParaRPr lang="en-US" sz="1200" dirty="0" smtClean="0">
              <a:latin typeface="Times New Roman" pitchFamily="18" charset="0"/>
              <a:cs typeface="Times New Roman" pitchFamily="18" charset="0"/>
            </a:endParaRPr>
          </a:p>
          <a:p>
            <a:pPr eaLnBrk="1" hangingPunct="1">
              <a:buFont typeface="Arial" charset="0"/>
              <a:buNone/>
            </a:pPr>
            <a:r>
              <a:rPr lang="en-US" sz="2400" dirty="0" smtClean="0">
                <a:latin typeface="Times New Roman" pitchFamily="18" charset="0"/>
                <a:cs typeface="Times New Roman" pitchFamily="18" charset="0"/>
              </a:rPr>
              <a:t>Schools reproduce the social hierarchy </a:t>
            </a:r>
          </a:p>
          <a:p>
            <a:pPr eaLnBrk="1" hangingPunct="1">
              <a:buFont typeface="Arial" charset="0"/>
              <a:buNone/>
            </a:pPr>
            <a:endParaRPr lang="en-US" sz="1400" dirty="0" smtClean="0">
              <a:latin typeface="Times New Roman" pitchFamily="18" charset="0"/>
              <a:cs typeface="Times New Roman" pitchFamily="18" charset="0"/>
            </a:endParaRPr>
          </a:p>
          <a:p>
            <a:pPr eaLnBrk="1" hangingPunct="1">
              <a:buFont typeface="Arial" charset="0"/>
              <a:buNone/>
            </a:pPr>
            <a:r>
              <a:rPr lang="en-US" sz="2400" dirty="0" smtClean="0">
                <a:latin typeface="Times New Roman" pitchFamily="18" charset="0"/>
                <a:cs typeface="Times New Roman" pitchFamily="18" charset="0"/>
              </a:rPr>
              <a:t>Learning how to read and write is a political act</a:t>
            </a:r>
          </a:p>
          <a:p>
            <a:pPr eaLnBrk="1" hangingPunct="1">
              <a:buFont typeface="Arial" charset="0"/>
              <a:buNone/>
            </a:pPr>
            <a:endParaRPr lang="en-US" sz="1400" dirty="0" smtClean="0">
              <a:latin typeface="Times New Roman" pitchFamily="18" charset="0"/>
              <a:cs typeface="Times New Roman" pitchFamily="18" charset="0"/>
            </a:endParaRPr>
          </a:p>
          <a:p>
            <a:pPr eaLnBrk="1" hangingPunct="1">
              <a:buFont typeface="Arial" charset="0"/>
              <a:buNone/>
            </a:pPr>
            <a:r>
              <a:rPr lang="en-US" sz="2400" dirty="0" smtClean="0">
                <a:latin typeface="Times New Roman" pitchFamily="18" charset="0"/>
                <a:cs typeface="Times New Roman" pitchFamily="18" charset="0"/>
              </a:rPr>
              <a:t>Disability &amp; Special Education are political, not educational ideas</a:t>
            </a: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r>
              <a:rPr lang="en-US" sz="2400" dirty="0" smtClean="0">
                <a:latin typeface="Times New Roman" pitchFamily="18" charset="0"/>
                <a:cs typeface="Times New Roman" pitchFamily="18" charset="0"/>
              </a:rPr>
              <a:t>Standardized Testing is a political,  not an </a:t>
            </a:r>
          </a:p>
          <a:p>
            <a:pPr eaLnBrk="1" hangingPunct="1">
              <a:buFont typeface="Arial" charset="0"/>
              <a:buNone/>
            </a:pPr>
            <a:r>
              <a:rPr lang="en-US" sz="2400" dirty="0" smtClean="0">
                <a:latin typeface="Times New Roman" pitchFamily="18" charset="0"/>
                <a:cs typeface="Times New Roman" pitchFamily="18" charset="0"/>
              </a:rPr>
              <a:t>educational  concept </a:t>
            </a:r>
          </a:p>
          <a:p>
            <a:pPr algn="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p:txBody>
      </p:sp>
      <p:sp>
        <p:nvSpPr>
          <p:cNvPr id="1024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10245" name="Picture 7" descr="https://encrypted-tbn3.gstatic.com/images?q=tbn:ANd9GcQGe5_GYwOwoKG61MeyRtUKPTq4jWTRQhTASoNGTL9XppO6C5fF4A">
            <a:hlinkClick r:id="rId2"/>
          </p:cNvPr>
          <p:cNvPicPr>
            <a:picLocks noChangeAspect="1" noChangeArrowheads="1"/>
          </p:cNvPicPr>
          <p:nvPr/>
        </p:nvPicPr>
        <p:blipFill>
          <a:blip r:embed="rId3" cstate="print"/>
          <a:srcRect l="6372" b="4051"/>
          <a:stretch>
            <a:fillRect/>
          </a:stretch>
        </p:blipFill>
        <p:spPr bwMode="auto">
          <a:xfrm>
            <a:off x="6705600" y="914400"/>
            <a:ext cx="1828800" cy="1981200"/>
          </a:xfrm>
          <a:prstGeom prst="rect">
            <a:avLst/>
          </a:prstGeom>
          <a:noFill/>
          <a:ln w="9525">
            <a:noFill/>
            <a:miter lim="800000"/>
            <a:headEnd/>
            <a:tailEnd/>
          </a:ln>
        </p:spPr>
      </p:pic>
      <p:pic>
        <p:nvPicPr>
          <p:cNvPr id="10246" name="Picture 8" descr="https://encrypted-tbn1.gstatic.com/images?q=tbn:ANd9GcQ1ytrHBn361qUvhGsDTzH61R7WnZLOBgAMHoIHXqeOs86m9wHr">
            <a:hlinkClick r:id="rId4"/>
          </p:cNvPr>
          <p:cNvPicPr>
            <a:picLocks noChangeAspect="1" noChangeArrowheads="1"/>
          </p:cNvPicPr>
          <p:nvPr/>
        </p:nvPicPr>
        <p:blipFill>
          <a:blip r:embed="rId5" cstate="print"/>
          <a:srcRect/>
          <a:stretch>
            <a:fillRect/>
          </a:stretch>
        </p:blipFill>
        <p:spPr bwMode="auto">
          <a:xfrm>
            <a:off x="1371600" y="3810000"/>
            <a:ext cx="2895600" cy="1371600"/>
          </a:xfrm>
          <a:prstGeom prst="rect">
            <a:avLst/>
          </a:prstGeom>
          <a:noFill/>
          <a:ln w="9525">
            <a:noFill/>
            <a:miter lim="800000"/>
            <a:headEnd/>
            <a:tailEnd/>
          </a:ln>
        </p:spPr>
      </p:pic>
      <p:pic>
        <p:nvPicPr>
          <p:cNvPr id="10247" name="Picture 8" descr="https://encrypted-tbn2.gstatic.com/images?q=tbn:ANd9GcRYIpLTsu4I8F53xRr6BLal9qZRD81yTGubVdoSwLLLWfalwKrp">
            <a:hlinkClick r:id="rId6"/>
          </p:cNvPr>
          <p:cNvPicPr>
            <a:picLocks noChangeAspect="1" noChangeArrowheads="1"/>
          </p:cNvPicPr>
          <p:nvPr/>
        </p:nvPicPr>
        <p:blipFill>
          <a:blip r:embed="rId7" cstate="print"/>
          <a:srcRect t="11601" b="8839"/>
          <a:stretch>
            <a:fillRect/>
          </a:stretch>
        </p:blipFill>
        <p:spPr bwMode="auto">
          <a:xfrm>
            <a:off x="5334000" y="3810000"/>
            <a:ext cx="2647950" cy="1371600"/>
          </a:xfrm>
          <a:prstGeom prst="rect">
            <a:avLst/>
          </a:prstGeom>
          <a:noFill/>
          <a:ln w="9525">
            <a:noFill/>
            <a:miter lim="800000"/>
            <a:headEnd/>
            <a:tailEnd/>
          </a:ln>
        </p:spPr>
      </p:pic>
      <p:pic>
        <p:nvPicPr>
          <p:cNvPr id="10248" name="Picture 9" descr="https://encrypted-tbn2.gstatic.com/images?q=tbn:ANd9GcSnWqRec4MqICBOX693qxANMdboOtIwSWWZtntR1blwPgEODEggkA">
            <a:hlinkClick r:id="rId8"/>
          </p:cNvPr>
          <p:cNvPicPr>
            <a:picLocks noChangeAspect="1" noChangeArrowheads="1"/>
          </p:cNvPicPr>
          <p:nvPr/>
        </p:nvPicPr>
        <p:blipFill>
          <a:blip r:embed="rId9" cstate="print"/>
          <a:srcRect/>
          <a:stretch>
            <a:fillRect/>
          </a:stretch>
        </p:blipFill>
        <p:spPr bwMode="auto">
          <a:xfrm>
            <a:off x="5943600" y="5638800"/>
            <a:ext cx="2667000"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dirty="0" smtClean="0"/>
              <a:t>Literacy with an attitude: </a:t>
            </a:r>
            <a:br>
              <a:rPr lang="en-US" sz="3200" dirty="0" smtClean="0"/>
            </a:br>
            <a:r>
              <a:rPr lang="en-US" sz="3200" dirty="0" smtClean="0"/>
              <a:t>Powerful Literacy vs. Functional Literacy</a:t>
            </a:r>
            <a:endParaRPr lang="en-US" sz="3200" dirty="0"/>
          </a:p>
        </p:txBody>
      </p:sp>
      <p:sp>
        <p:nvSpPr>
          <p:cNvPr id="3" name="Content Placeholder 2"/>
          <p:cNvSpPr>
            <a:spLocks noGrp="1"/>
          </p:cNvSpPr>
          <p:nvPr>
            <p:ph idx="1"/>
          </p:nvPr>
        </p:nvSpPr>
        <p:spPr>
          <a:xfrm>
            <a:off x="457200" y="1447800"/>
            <a:ext cx="8229600" cy="5257800"/>
          </a:xfrm>
        </p:spPr>
        <p:txBody>
          <a:bodyPr>
            <a:normAutofit fontScale="70000" lnSpcReduction="20000"/>
          </a:bodyPr>
          <a:lstStyle/>
          <a:p>
            <a:pPr>
              <a:buNone/>
            </a:pPr>
            <a:r>
              <a:rPr lang="en-US" sz="3400" dirty="0" smtClean="0"/>
              <a:t>Powerful literacy leads to positions of power and authority</a:t>
            </a:r>
          </a:p>
          <a:p>
            <a:pPr>
              <a:buNone/>
            </a:pPr>
            <a:endParaRPr lang="en-US" sz="1700" dirty="0" smtClean="0"/>
          </a:p>
          <a:p>
            <a:pPr>
              <a:buNone/>
            </a:pPr>
            <a:r>
              <a:rPr lang="en-US" sz="3400" dirty="0" smtClean="0"/>
              <a:t>How to read, write, and think critically</a:t>
            </a:r>
            <a:r>
              <a:rPr lang="en-US" sz="3400" i="1" dirty="0" smtClean="0"/>
              <a:t> </a:t>
            </a:r>
          </a:p>
          <a:p>
            <a:pPr>
              <a:buNone/>
            </a:pPr>
            <a:endParaRPr lang="en-US" sz="3400" dirty="0" smtClean="0"/>
          </a:p>
          <a:p>
            <a:pPr>
              <a:buNone/>
            </a:pPr>
            <a:r>
              <a:rPr lang="en-US" sz="3400" dirty="0" smtClean="0"/>
              <a:t>Functional literacy is the mere ability to meet the reading and writing demands of daily life </a:t>
            </a:r>
          </a:p>
          <a:p>
            <a:pPr>
              <a:buNone/>
            </a:pPr>
            <a:r>
              <a:rPr lang="en-US" sz="3400" dirty="0" smtClean="0"/>
              <a:t>  --While it makes a person productive and dependable, it   assures that this person is not “troublesome”  </a:t>
            </a:r>
          </a:p>
          <a:p>
            <a:pPr>
              <a:buNone/>
            </a:pPr>
            <a:endParaRPr lang="en-US" sz="3400" dirty="0" smtClean="0"/>
          </a:p>
          <a:p>
            <a:pPr>
              <a:buNone/>
            </a:pPr>
            <a:r>
              <a:rPr lang="en-US" sz="3400" dirty="0" smtClean="0"/>
              <a:t>Teaching literacy  with an “attitude” means exposing the hidden curricula of schooling that maintain the status quo:</a:t>
            </a:r>
          </a:p>
          <a:p>
            <a:pPr>
              <a:buNone/>
            </a:pPr>
            <a:endParaRPr lang="en-US" sz="900" dirty="0" smtClean="0"/>
          </a:p>
          <a:p>
            <a:pPr>
              <a:buNone/>
            </a:pPr>
            <a:r>
              <a:rPr lang="en-US" sz="3400" dirty="0" smtClean="0"/>
              <a:t>--Power and authority for some  </a:t>
            </a:r>
          </a:p>
          <a:p>
            <a:pPr>
              <a:buNone/>
            </a:pPr>
            <a:r>
              <a:rPr lang="en-US" sz="3400" dirty="0" smtClean="0"/>
              <a:t>--“Domestication” for the rest  </a:t>
            </a:r>
          </a:p>
          <a:p>
            <a:pPr>
              <a:buNone/>
            </a:pPr>
            <a:endParaRPr lang="en-US" sz="2100" dirty="0" smtClean="0"/>
          </a:p>
          <a:p>
            <a:pPr>
              <a:buNone/>
            </a:pPr>
            <a:r>
              <a:rPr lang="en-US" sz="2100" dirty="0" smtClean="0"/>
              <a:t>      Chester Finn </a:t>
            </a:r>
            <a:r>
              <a:rPr lang="en-US" sz="2100" i="1" dirty="0" smtClean="0"/>
              <a:t>Literacy with an Attitude: Educating Working-Class Children in Their Own Self-Interest   </a:t>
            </a:r>
            <a:r>
              <a:rPr lang="en-US" sz="2100" dirty="0" smtClean="0"/>
              <a:t>(1999</a:t>
            </a:r>
            <a:r>
              <a:rPr lang="en-US" sz="2300" dirty="0" smtClean="0"/>
              <a:t>)</a:t>
            </a:r>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76200"/>
            <a:ext cx="8915400" cy="685800"/>
          </a:xfrm>
        </p:spPr>
        <p:txBody>
          <a:bodyPr>
            <a:normAutofit fontScale="90000"/>
          </a:bodyPr>
          <a:lstStyle/>
          <a:p>
            <a:pPr>
              <a:defRPr/>
            </a:pPr>
            <a:r>
              <a:rPr lang="en-US" dirty="0" smtClean="0"/>
              <a:t/>
            </a:r>
            <a:br>
              <a:rPr lang="en-US" dirty="0" smtClean="0"/>
            </a:br>
            <a:r>
              <a:rPr lang="en-US" sz="3600" dirty="0" smtClean="0"/>
              <a:t>Media Literacy: Reading the word and the world</a:t>
            </a:r>
            <a:r>
              <a:rPr lang="en-US" dirty="0" smtClean="0"/>
              <a:t/>
            </a:r>
            <a:br>
              <a:rPr lang="en-US" dirty="0" smtClean="0"/>
            </a:br>
            <a:endParaRPr lang="en-US" dirty="0"/>
          </a:p>
        </p:txBody>
      </p:sp>
      <p:sp>
        <p:nvSpPr>
          <p:cNvPr id="45059" name="Content Placeholder 5"/>
          <p:cNvSpPr>
            <a:spLocks noGrp="1"/>
          </p:cNvSpPr>
          <p:nvPr>
            <p:ph idx="1"/>
          </p:nvPr>
        </p:nvSpPr>
        <p:spPr>
          <a:xfrm>
            <a:off x="228600" y="914400"/>
            <a:ext cx="8610600" cy="5943600"/>
          </a:xfrm>
        </p:spPr>
        <p:txBody>
          <a:bodyPr>
            <a:normAutofit fontScale="92500" lnSpcReduction="20000"/>
          </a:bodyPr>
          <a:lstStyle/>
          <a:p>
            <a:pPr algn="ctr">
              <a:buNone/>
            </a:pPr>
            <a:r>
              <a:rPr lang="en-US" sz="2400" b="1" dirty="0" smtClean="0"/>
              <a:t>African American children and youth are easily susceptible to being manipulated by media</a:t>
            </a:r>
          </a:p>
          <a:p>
            <a:pPr algn="ctr">
              <a:buNone/>
            </a:pPr>
            <a:endParaRPr lang="en-US" sz="1200" b="1" dirty="0" smtClean="0"/>
          </a:p>
          <a:p>
            <a:pPr>
              <a:buNone/>
            </a:pPr>
            <a:r>
              <a:rPr lang="en-US" sz="2400" dirty="0" smtClean="0"/>
              <a:t>Media Literacy: ACCESS, ANALYZE, EVALUATE</a:t>
            </a:r>
            <a:r>
              <a:rPr lang="en-US" sz="2400" b="1" i="1" dirty="0" smtClean="0"/>
              <a:t> all </a:t>
            </a:r>
            <a:r>
              <a:rPr lang="en-US" sz="2400" dirty="0" smtClean="0"/>
              <a:t>media: </a:t>
            </a:r>
          </a:p>
          <a:p>
            <a:pPr>
              <a:buNone/>
            </a:pPr>
            <a:r>
              <a:rPr lang="en-US" sz="2400" dirty="0" smtClean="0"/>
              <a:t>--sculpture        --drawing/painting        --dance         --theater        --books           </a:t>
            </a:r>
          </a:p>
          <a:p>
            <a:pPr>
              <a:buNone/>
            </a:pPr>
            <a:r>
              <a:rPr lang="en-US" sz="2400" dirty="0" smtClean="0"/>
              <a:t>--plays/film      --poetry      --Zoom     --clothing     --video games      --TV</a:t>
            </a:r>
          </a:p>
          <a:p>
            <a:pPr>
              <a:buNone/>
            </a:pPr>
            <a:r>
              <a:rPr lang="en-US" sz="2400" dirty="0" smtClean="0"/>
              <a:t>--architecture     -- social media     --print/media ads      --political speeches</a:t>
            </a:r>
          </a:p>
          <a:p>
            <a:pPr>
              <a:buNone/>
            </a:pPr>
            <a:r>
              <a:rPr lang="en-US" sz="2400" dirty="0" smtClean="0"/>
              <a:t>       </a:t>
            </a:r>
            <a:endParaRPr lang="en-US" sz="1200" dirty="0" smtClean="0"/>
          </a:p>
          <a:p>
            <a:pPr>
              <a:buNone/>
            </a:pPr>
            <a:r>
              <a:rPr lang="en-US" sz="2400" dirty="0" smtClean="0"/>
              <a:t>Media Literacy: the ability to CREATE and ACT using all forms of communication</a:t>
            </a:r>
          </a:p>
          <a:p>
            <a:pPr>
              <a:buNone/>
            </a:pPr>
            <a:endParaRPr lang="en-US" sz="1000" dirty="0" smtClean="0"/>
          </a:p>
          <a:p>
            <a:pPr>
              <a:buNone/>
            </a:pPr>
            <a:r>
              <a:rPr lang="en-US" sz="2400" dirty="0" smtClean="0"/>
              <a:t>All media shares one thing: someone created it, and they created it for a reason</a:t>
            </a:r>
          </a:p>
          <a:p>
            <a:pPr>
              <a:buNone/>
            </a:pPr>
            <a:r>
              <a:rPr lang="en-US" sz="2400" dirty="0" smtClean="0"/>
              <a:t>Understanding that reason is the basis of media literacy </a:t>
            </a:r>
          </a:p>
          <a:p>
            <a:pPr>
              <a:buNone/>
            </a:pPr>
            <a:endParaRPr lang="en-US" sz="1700" b="1" dirty="0" smtClean="0"/>
          </a:p>
          <a:p>
            <a:pPr algn="ctr">
              <a:buNone/>
            </a:pPr>
            <a:r>
              <a:rPr lang="en-US" sz="2400" b="1" dirty="0" smtClean="0"/>
              <a:t>Reading the word and the world</a:t>
            </a:r>
          </a:p>
          <a:p>
            <a:pPr>
              <a:buNone/>
            </a:pPr>
            <a:r>
              <a:rPr lang="en-US" sz="2400" dirty="0" smtClean="0"/>
              <a:t> Media Literacy empowers people to be critical thinkers and creators, effective communicators, and active citizens</a:t>
            </a:r>
          </a:p>
          <a:p>
            <a:pPr>
              <a:buNone/>
            </a:pPr>
            <a:r>
              <a:rPr lang="en-US" sz="2400" dirty="0" smtClean="0"/>
              <a:t>Learning how to read world is civics education </a:t>
            </a:r>
          </a:p>
          <a:p>
            <a:pPr>
              <a:buFont typeface="Arial" pitchFamily="34" charset="0"/>
              <a:buNone/>
            </a:pPr>
            <a:endParaRPr lang="en-US" sz="16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304800"/>
            <a:ext cx="8229600" cy="6324600"/>
          </a:xfrm>
        </p:spPr>
        <p:txBody>
          <a:bodyPr>
            <a:normAutofit fontScale="70000" lnSpcReduction="20000"/>
          </a:bodyPr>
          <a:lstStyle/>
          <a:p>
            <a:endParaRPr lang="en-US" sz="1200" dirty="0" smtClean="0"/>
          </a:p>
          <a:p>
            <a:endParaRPr lang="en-US" sz="1200" dirty="0" smtClean="0"/>
          </a:p>
          <a:p>
            <a:endParaRPr lang="en-US" sz="1600" b="1" dirty="0" smtClean="0">
              <a:latin typeface="Arial" pitchFamily="34" charset="0"/>
              <a:cs typeface="Arial" pitchFamily="34" charset="0"/>
            </a:endParaRPr>
          </a:p>
          <a:p>
            <a:pPr>
              <a:buNone/>
            </a:pPr>
            <a:r>
              <a:rPr lang="en-US" sz="2600" b="1" dirty="0" smtClean="0">
                <a:latin typeface="Arial" pitchFamily="34" charset="0"/>
                <a:cs typeface="Arial" pitchFamily="34" charset="0"/>
              </a:rPr>
              <a:t>Productive Instructional Strategies</a:t>
            </a:r>
          </a:p>
          <a:p>
            <a:pPr>
              <a:buNone/>
            </a:pPr>
            <a:r>
              <a:rPr lang="en-US" sz="2600" dirty="0" smtClean="0">
                <a:latin typeface="Arial" pitchFamily="34" charset="0"/>
                <a:cs typeface="Arial" pitchFamily="34" charset="0"/>
              </a:rPr>
              <a:t>--connect to student experience</a:t>
            </a:r>
          </a:p>
          <a:p>
            <a:pPr>
              <a:buNone/>
            </a:pPr>
            <a:r>
              <a:rPr lang="en-US" sz="2600" dirty="0" smtClean="0">
                <a:latin typeface="Arial" pitchFamily="34" charset="0"/>
                <a:cs typeface="Arial" pitchFamily="34" charset="0"/>
              </a:rPr>
              <a:t>--support conceptual understanding </a:t>
            </a:r>
          </a:p>
          <a:p>
            <a:pPr>
              <a:buNone/>
            </a:pPr>
            <a:r>
              <a:rPr lang="en-US" sz="2600" dirty="0" smtClean="0">
                <a:latin typeface="Arial" pitchFamily="34" charset="0"/>
                <a:cs typeface="Arial" pitchFamily="34" charset="0"/>
              </a:rPr>
              <a:t>--develop meta-cognition abilities</a:t>
            </a:r>
          </a:p>
          <a:p>
            <a:pPr>
              <a:buNone/>
            </a:pPr>
            <a:r>
              <a:rPr lang="en-US" sz="2600" dirty="0" smtClean="0">
                <a:latin typeface="Arial" pitchFamily="34" charset="0"/>
                <a:cs typeface="Arial" pitchFamily="34" charset="0"/>
              </a:rPr>
              <a:t> </a:t>
            </a:r>
          </a:p>
          <a:p>
            <a:pPr>
              <a:buNone/>
            </a:pPr>
            <a:r>
              <a:rPr lang="en-US" sz="2600" b="1" dirty="0" smtClean="0">
                <a:latin typeface="Arial" pitchFamily="34" charset="0"/>
                <a:cs typeface="Arial" pitchFamily="34" charset="0"/>
              </a:rPr>
              <a:t> Social and Emotional Development</a:t>
            </a:r>
            <a:r>
              <a:rPr lang="en-US" sz="2600" dirty="0" smtClean="0">
                <a:latin typeface="Arial" pitchFamily="34" charset="0"/>
                <a:cs typeface="Arial" pitchFamily="34" charset="0"/>
              </a:rPr>
              <a:t> </a:t>
            </a:r>
          </a:p>
          <a:p>
            <a:pPr>
              <a:buNone/>
            </a:pPr>
            <a:r>
              <a:rPr lang="en-US" sz="2600" dirty="0" smtClean="0">
                <a:latin typeface="Arial" pitchFamily="34" charset="0"/>
                <a:cs typeface="Arial" pitchFamily="34" charset="0"/>
              </a:rPr>
              <a:t>--promotes the skills habit and mindsets that </a:t>
            </a:r>
          </a:p>
          <a:p>
            <a:pPr>
              <a:buNone/>
            </a:pPr>
            <a:r>
              <a:rPr lang="en-US" sz="2600" dirty="0" smtClean="0">
                <a:latin typeface="Arial" pitchFamily="34" charset="0"/>
                <a:cs typeface="Arial" pitchFamily="34" charset="0"/>
              </a:rPr>
              <a:t>--enable self-regulation</a:t>
            </a:r>
          </a:p>
          <a:p>
            <a:pPr>
              <a:buNone/>
            </a:pPr>
            <a:r>
              <a:rPr lang="en-US" sz="2600" dirty="0" smtClean="0">
                <a:latin typeface="Arial" pitchFamily="34" charset="0"/>
                <a:cs typeface="Arial" pitchFamily="34" charset="0"/>
              </a:rPr>
              <a:t>--interpersonal skills</a:t>
            </a:r>
          </a:p>
          <a:p>
            <a:pPr>
              <a:buNone/>
            </a:pPr>
            <a:r>
              <a:rPr lang="en-US" sz="2600" dirty="0" smtClean="0">
                <a:latin typeface="Arial" pitchFamily="34" charset="0"/>
                <a:cs typeface="Arial" pitchFamily="34" charset="0"/>
              </a:rPr>
              <a:t>--perseverance and  resilience </a:t>
            </a:r>
          </a:p>
          <a:p>
            <a:pPr>
              <a:buNone/>
            </a:pPr>
            <a:r>
              <a:rPr lang="en-US" sz="2600" dirty="0" smtClean="0">
                <a:latin typeface="Arial" pitchFamily="34" charset="0"/>
                <a:cs typeface="Arial" pitchFamily="34" charset="0"/>
              </a:rPr>
              <a:t> </a:t>
            </a:r>
          </a:p>
          <a:p>
            <a:pPr>
              <a:buNone/>
            </a:pPr>
            <a:r>
              <a:rPr lang="en-US" sz="2600" b="1" dirty="0" smtClean="0">
                <a:latin typeface="Arial" pitchFamily="34" charset="0"/>
                <a:cs typeface="Arial" pitchFamily="34" charset="0"/>
              </a:rPr>
              <a:t>Supportive Environment   </a:t>
            </a:r>
          </a:p>
          <a:p>
            <a:pPr>
              <a:buNone/>
            </a:pPr>
            <a:r>
              <a:rPr lang="en-US" sz="2600" dirty="0" smtClean="0">
                <a:latin typeface="Arial" pitchFamily="34" charset="0"/>
                <a:cs typeface="Arial" pitchFamily="34" charset="0"/>
              </a:rPr>
              <a:t>--promotes strong attachment and relationships</a:t>
            </a:r>
          </a:p>
          <a:p>
            <a:pPr>
              <a:buNone/>
            </a:pPr>
            <a:r>
              <a:rPr lang="en-US" sz="2600" dirty="0" smtClean="0">
                <a:latin typeface="Arial" pitchFamily="34" charset="0"/>
                <a:cs typeface="Arial" pitchFamily="34" charset="0"/>
              </a:rPr>
              <a:t>--a sense of safety and belonging</a:t>
            </a:r>
          </a:p>
          <a:p>
            <a:pPr>
              <a:buNone/>
            </a:pPr>
            <a:r>
              <a:rPr lang="en-US" sz="2600" dirty="0" smtClean="0">
                <a:latin typeface="Arial" pitchFamily="34" charset="0"/>
                <a:cs typeface="Arial" pitchFamily="34" charset="0"/>
              </a:rPr>
              <a:t>--relational trust</a:t>
            </a:r>
          </a:p>
          <a:p>
            <a:pPr>
              <a:buNone/>
            </a:pPr>
            <a:r>
              <a:rPr lang="en-US" sz="2600" dirty="0" smtClean="0">
                <a:latin typeface="Arial" pitchFamily="34" charset="0"/>
                <a:cs typeface="Arial" pitchFamily="34" charset="0"/>
              </a:rPr>
              <a:t> </a:t>
            </a:r>
          </a:p>
          <a:p>
            <a:pPr>
              <a:buNone/>
            </a:pPr>
            <a:r>
              <a:rPr lang="en-US" sz="2600" b="1" dirty="0" smtClean="0">
                <a:latin typeface="Arial" pitchFamily="34" charset="0"/>
                <a:cs typeface="Arial" pitchFamily="34" charset="0"/>
              </a:rPr>
              <a:t>System of Supports</a:t>
            </a:r>
            <a:r>
              <a:rPr lang="en-US" sz="2600" dirty="0" smtClean="0">
                <a:latin typeface="Arial" pitchFamily="34" charset="0"/>
                <a:cs typeface="Arial" pitchFamily="34" charset="0"/>
              </a:rPr>
              <a:t>  </a:t>
            </a:r>
          </a:p>
          <a:p>
            <a:pPr>
              <a:buNone/>
            </a:pPr>
            <a:r>
              <a:rPr lang="en-US" sz="2600" dirty="0" smtClean="0">
                <a:latin typeface="Arial" pitchFamily="34" charset="0"/>
                <a:cs typeface="Arial" pitchFamily="34" charset="0"/>
              </a:rPr>
              <a:t>--enable healthy development </a:t>
            </a:r>
          </a:p>
          <a:p>
            <a:pPr>
              <a:buNone/>
            </a:pPr>
            <a:r>
              <a:rPr lang="en-US" sz="2600" dirty="0" smtClean="0">
                <a:latin typeface="Arial" pitchFamily="34" charset="0"/>
                <a:cs typeface="Arial" pitchFamily="34" charset="0"/>
              </a:rPr>
              <a:t>--meet student needs</a:t>
            </a:r>
          </a:p>
          <a:p>
            <a:pPr>
              <a:buNone/>
            </a:pPr>
            <a:r>
              <a:rPr lang="en-US" sz="2600" dirty="0" smtClean="0">
                <a:latin typeface="Arial" pitchFamily="34" charset="0"/>
                <a:cs typeface="Arial" pitchFamily="34" charset="0"/>
              </a:rPr>
              <a:t>--address learning barriers</a:t>
            </a:r>
          </a:p>
          <a:p>
            <a:endParaRPr lang="en-US" sz="1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8438"/>
            <a:ext cx="8229600" cy="563562"/>
          </a:xfrm>
        </p:spPr>
        <p:txBody>
          <a:bodyPr>
            <a:noAutofit/>
          </a:bodyPr>
          <a:lstStyle/>
          <a:p>
            <a:r>
              <a:rPr lang="en-US" sz="3200" dirty="0" smtClean="0">
                <a:latin typeface="Arial" pitchFamily="34" charset="0"/>
                <a:cs typeface="Arial" pitchFamily="34" charset="0"/>
              </a:rPr>
              <a:t>Civic Literacy</a:t>
            </a:r>
            <a:endParaRPr lang="en-US" sz="3200" dirty="0">
              <a:latin typeface="Arial" pitchFamily="34" charset="0"/>
              <a:cs typeface="Arial" pitchFamily="34" charset="0"/>
            </a:endParaRPr>
          </a:p>
        </p:txBody>
      </p:sp>
      <p:sp>
        <p:nvSpPr>
          <p:cNvPr id="5" name="Content Placeholder 4"/>
          <p:cNvSpPr>
            <a:spLocks noGrp="1"/>
          </p:cNvSpPr>
          <p:nvPr>
            <p:ph idx="1"/>
          </p:nvPr>
        </p:nvSpPr>
        <p:spPr>
          <a:xfrm>
            <a:off x="152400" y="914400"/>
            <a:ext cx="8839200" cy="5867400"/>
          </a:xfrm>
        </p:spPr>
        <p:txBody>
          <a:bodyPr>
            <a:normAutofit fontScale="92500" lnSpcReduction="10000"/>
          </a:bodyPr>
          <a:lstStyle/>
          <a:p>
            <a:pPr algn="ctr">
              <a:buNone/>
            </a:pPr>
            <a:r>
              <a:rPr lang="en-US" sz="1900" b="1" i="1" dirty="0" smtClean="0"/>
              <a:t>Is America possible?      </a:t>
            </a:r>
            <a:r>
              <a:rPr lang="en-US" sz="1800" b="1" i="1" dirty="0" smtClean="0"/>
              <a:t>   </a:t>
            </a:r>
            <a:r>
              <a:rPr lang="en-US" sz="1600" dirty="0" smtClean="0"/>
              <a:t>-- Vincent Harding</a:t>
            </a:r>
            <a:endParaRPr lang="en-US" sz="1800" dirty="0" smtClean="0"/>
          </a:p>
          <a:p>
            <a:pPr algn="ctr">
              <a:buNone/>
            </a:pPr>
            <a:endParaRPr lang="en-US" sz="900" dirty="0" smtClean="0"/>
          </a:p>
          <a:p>
            <a:pPr algn="ctr">
              <a:buNone/>
            </a:pPr>
            <a:r>
              <a:rPr lang="en-US" sz="1800" b="1" dirty="0" smtClean="0"/>
              <a:t>What does s constitutional democratic republic require of its public schools?</a:t>
            </a:r>
            <a:endParaRPr lang="en-US" sz="1800" dirty="0" smtClean="0"/>
          </a:p>
          <a:p>
            <a:pPr>
              <a:buNone/>
            </a:pPr>
            <a:r>
              <a:rPr lang="en-US" sz="1800" dirty="0" smtClean="0"/>
              <a:t>Literacy and numeracy are each fundamental for participation in our community, but so is the knowledge and capacity of citizens to make sense of their democratic society. Since the democratic way of life is built upon opportunities to learn what it is about and practice how it might be led, civic literacy is the capacity of students to experience democracy inside and outside of their public school. </a:t>
            </a:r>
          </a:p>
          <a:p>
            <a:pPr>
              <a:buNone/>
            </a:pPr>
            <a:r>
              <a:rPr lang="en-US" sz="1800" dirty="0" smtClean="0"/>
              <a:t>Civic literacy embodies the knowledge, skills, and decision-making activities students need to participate and initiate progress in their classroom, community, and the greater world. </a:t>
            </a:r>
          </a:p>
          <a:p>
            <a:pPr>
              <a:buNone/>
            </a:pPr>
            <a:r>
              <a:rPr lang="en-US" sz="1800" dirty="0" smtClean="0"/>
              <a:t>It is the foundation by which a democratic society functions: citizen self-determination as a means to create avenues for peaceful change. </a:t>
            </a:r>
          </a:p>
          <a:p>
            <a:pPr>
              <a:buNone/>
            </a:pPr>
            <a:endParaRPr lang="en-US" sz="1000" dirty="0" smtClean="0"/>
          </a:p>
          <a:p>
            <a:pPr algn="ctr">
              <a:buNone/>
            </a:pPr>
            <a:r>
              <a:rPr lang="en-US" sz="1800" b="1" dirty="0" smtClean="0"/>
              <a:t> What can students do to help run their school?</a:t>
            </a:r>
            <a:endParaRPr lang="en-US" sz="1800" dirty="0" smtClean="0"/>
          </a:p>
          <a:p>
            <a:pPr>
              <a:buNone/>
            </a:pPr>
            <a:r>
              <a:rPr lang="en-US" sz="1800" dirty="0" smtClean="0"/>
              <a:t>“We must remove the contradictions in our culture that embrace democratic ends for its schools, but resists the actual practice in schools of the democratic means from which the ends cannot be separated. “                                  </a:t>
            </a:r>
            <a:r>
              <a:rPr lang="en-US" sz="1400" dirty="0" smtClean="0"/>
              <a:t>--The Institute for Democracy in Education</a:t>
            </a:r>
            <a:endParaRPr lang="en-US" sz="1800" dirty="0" smtClean="0"/>
          </a:p>
          <a:p>
            <a:pPr>
              <a:buNone/>
            </a:pPr>
            <a:r>
              <a:rPr lang="en-US" sz="1800" dirty="0" smtClean="0"/>
              <a:t>Research shows when students are involved in school-related decision-making, everything improves at school: student-student/student-adult relations, discipline, grades, and grad rates. There is no research showing when students are involved school climate gets worse. None!  </a:t>
            </a:r>
          </a:p>
          <a:p>
            <a:pPr>
              <a:buNone/>
            </a:pPr>
            <a:endParaRPr lang="en-US" sz="1800" dirty="0" smtClean="0"/>
          </a:p>
          <a:p>
            <a:pPr>
              <a:buNone/>
            </a:pPr>
            <a:r>
              <a:rPr lang="en-US" sz="1500" dirty="0" smtClean="0">
                <a:hlinkClick r:id="rId2"/>
              </a:rPr>
              <a:t>http://vorcreatex.com/wp-content/uploads/2012/08/A-Civic-Literacy-What-does-a-constitutional-democratic-republic-require-of-its-schools.pdf</a:t>
            </a:r>
            <a:endParaRPr lang="en-US" sz="1500" dirty="0" smtClean="0"/>
          </a:p>
          <a:p>
            <a:pPr>
              <a:buNone/>
            </a:pPr>
            <a:endParaRPr lang="en-US" sz="1800" dirty="0" smtClean="0"/>
          </a:p>
          <a:p>
            <a:pPr>
              <a:buNone/>
            </a:pPr>
            <a:endParaRPr lang="en-US" sz="1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dirty="0" smtClean="0"/>
              <a:t/>
            </a:r>
            <a:br>
              <a:rPr lang="en-US" dirty="0" smtClean="0"/>
            </a:br>
            <a:r>
              <a:rPr lang="en-US" sz="3200" dirty="0" smtClean="0">
                <a:latin typeface="Arial" pitchFamily="34" charset="0"/>
                <a:cs typeface="Arial" pitchFamily="34" charset="0"/>
              </a:rPr>
              <a:t>Standardized testing</a:t>
            </a:r>
            <a:r>
              <a:rPr lang="en-US" dirty="0" smtClean="0"/>
              <a:t/>
            </a:r>
            <a:br>
              <a:rPr lang="en-US" dirty="0" smtClean="0"/>
            </a:br>
            <a:endParaRPr lang="en-US" dirty="0"/>
          </a:p>
        </p:txBody>
      </p:sp>
      <p:sp>
        <p:nvSpPr>
          <p:cNvPr id="3" name="Content Placeholder 2"/>
          <p:cNvSpPr>
            <a:spLocks noGrp="1"/>
          </p:cNvSpPr>
          <p:nvPr>
            <p:ph idx="1"/>
          </p:nvPr>
        </p:nvSpPr>
        <p:spPr>
          <a:xfrm>
            <a:off x="152400" y="1066800"/>
            <a:ext cx="8839200" cy="5486400"/>
          </a:xfrm>
        </p:spPr>
        <p:txBody>
          <a:bodyPr>
            <a:normAutofit fontScale="70000" lnSpcReduction="20000"/>
          </a:bodyPr>
          <a:lstStyle/>
          <a:p>
            <a:pPr>
              <a:buNone/>
            </a:pPr>
            <a:endParaRPr lang="en-US" sz="1800" dirty="0" smtClean="0"/>
          </a:p>
          <a:p>
            <a:pPr>
              <a:buNone/>
            </a:pPr>
            <a:r>
              <a:rPr lang="en-US" dirty="0" smtClean="0"/>
              <a:t>“Consistent with notions of American identity, standardized testing, as an opposition to a cultural other, represents the normalization of whiteness, richness, and maleness.”                         </a:t>
            </a:r>
            <a:r>
              <a:rPr lang="en-US" sz="2900" dirty="0" smtClean="0"/>
              <a:t>-- Andrew Hartman     </a:t>
            </a:r>
            <a:endParaRPr lang="en-US" dirty="0" smtClean="0"/>
          </a:p>
          <a:p>
            <a:pPr>
              <a:buNone/>
            </a:pPr>
            <a:r>
              <a:rPr lang="en-US" dirty="0" smtClean="0"/>
              <a:t>      </a:t>
            </a:r>
          </a:p>
          <a:p>
            <a:pPr>
              <a:buNone/>
            </a:pPr>
            <a:r>
              <a:rPr lang="en-US" dirty="0" smtClean="0"/>
              <a:t>“Standardized tests have become the most effective racist weapons ever devised to objectively degrade Black minds and legally exclude their bodies.”                                                 </a:t>
            </a:r>
            <a:r>
              <a:rPr lang="en-US" sz="2900" dirty="0" smtClean="0"/>
              <a:t>-- </a:t>
            </a:r>
            <a:r>
              <a:rPr lang="en-US" sz="2900" dirty="0" err="1" smtClean="0"/>
              <a:t>Ibram</a:t>
            </a:r>
            <a:r>
              <a:rPr lang="en-US" sz="2900" dirty="0" smtClean="0"/>
              <a:t> X. </a:t>
            </a:r>
            <a:r>
              <a:rPr lang="en-US" sz="2900" dirty="0" err="1" smtClean="0"/>
              <a:t>Kendi</a:t>
            </a:r>
            <a:endParaRPr lang="en-US" dirty="0" smtClean="0"/>
          </a:p>
          <a:p>
            <a:pPr>
              <a:buNone/>
            </a:pPr>
            <a:endParaRPr lang="en-US" dirty="0" smtClean="0"/>
          </a:p>
          <a:p>
            <a:pPr>
              <a:buNone/>
            </a:pPr>
            <a:r>
              <a:rPr lang="en-US" dirty="0" smtClean="0"/>
              <a:t>Testing </a:t>
            </a:r>
            <a:r>
              <a:rPr lang="en-US" b="1" i="1" dirty="0" smtClean="0"/>
              <a:t>of</a:t>
            </a:r>
            <a:r>
              <a:rPr lang="en-US" dirty="0" smtClean="0"/>
              <a:t> Learning:  Standardized Tests; Political activity; Ranks and sorts students</a:t>
            </a:r>
          </a:p>
          <a:p>
            <a:pPr>
              <a:buNone/>
            </a:pPr>
            <a:r>
              <a:rPr lang="en-US" dirty="0" smtClean="0"/>
              <a:t>Testing </a:t>
            </a:r>
            <a:r>
              <a:rPr lang="en-US" b="1" i="1" dirty="0" smtClean="0"/>
              <a:t>for </a:t>
            </a:r>
            <a:r>
              <a:rPr lang="en-US" dirty="0" smtClean="0"/>
              <a:t>Learning: Formative Assessment; Natural activity; Helps students learn for mistakes and successes</a:t>
            </a:r>
          </a:p>
          <a:p>
            <a:pPr>
              <a:buNone/>
            </a:pPr>
            <a:endParaRPr lang="en-US" dirty="0" smtClean="0"/>
          </a:p>
          <a:p>
            <a:pPr>
              <a:buNone/>
            </a:pPr>
            <a:r>
              <a:rPr lang="en-US" dirty="0" smtClean="0"/>
              <a:t>Testing Industrial Complex: Incarcerating education since 2001</a:t>
            </a:r>
          </a:p>
          <a:p>
            <a:pPr>
              <a:buNone/>
            </a:pPr>
            <a:r>
              <a:rPr lang="en-US" dirty="0" smtClean="0">
                <a:hlinkClick r:id="rId2"/>
              </a:rPr>
              <a:t>https://www.academia.edu/19692164/The_Testing_Industrial_Complex_Incarcerating_Education_Since_2001</a:t>
            </a:r>
            <a:endParaRPr lang="en-US" dirty="0" smtClean="0"/>
          </a:p>
          <a:p>
            <a:pPr>
              <a:buNone/>
            </a:pPr>
            <a:endParaRPr lang="en-US" sz="180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0" y="762000"/>
            <a:ext cx="8458200" cy="7162800"/>
          </a:xfrm>
        </p:spPr>
        <p:txBody>
          <a:bodyPr/>
          <a:lstStyle/>
          <a:p>
            <a:pPr>
              <a:buNone/>
            </a:pPr>
            <a:endParaRPr lang="en-US" dirty="0" smtClean="0"/>
          </a:p>
          <a:p>
            <a:pPr>
              <a:buNone/>
            </a:pPr>
            <a:endParaRPr lang="en-US" sz="1200" dirty="0" smtClean="0"/>
          </a:p>
          <a:p>
            <a:pPr>
              <a:buNone/>
            </a:pPr>
            <a:endParaRPr lang="en-US" sz="1200" dirty="0" smtClean="0"/>
          </a:p>
          <a:p>
            <a:pPr>
              <a:buNone/>
            </a:pPr>
            <a:endParaRPr lang="en-US" dirty="0" smtClean="0"/>
          </a:p>
          <a:p>
            <a:pPr>
              <a:buNone/>
            </a:pPr>
            <a:endParaRPr lang="en-US" dirty="0" smtClean="0"/>
          </a:p>
          <a:p>
            <a:pPr>
              <a:buNone/>
            </a:pPr>
            <a:endParaRPr lang="en-US" dirty="0" smtClean="0"/>
          </a:p>
          <a:p>
            <a:pPr algn="just">
              <a:buNone/>
            </a:pPr>
            <a:r>
              <a:rPr lang="en-US" sz="1400" b="1" dirty="0" smtClean="0"/>
              <a:t>        </a:t>
            </a:r>
          </a:p>
          <a:p>
            <a:pPr algn="just">
              <a:buNone/>
            </a:pPr>
            <a:endParaRPr lang="en-US" sz="1400" b="1" dirty="0" smtClean="0"/>
          </a:p>
          <a:p>
            <a:pPr algn="just">
              <a:buNone/>
            </a:pPr>
            <a:endParaRPr lang="en-US" sz="1400" b="1" dirty="0" smtClean="0"/>
          </a:p>
          <a:p>
            <a:pPr algn="just">
              <a:buNone/>
            </a:pPr>
            <a:endParaRPr lang="en-US" sz="1400" b="1" dirty="0" smtClean="0"/>
          </a:p>
          <a:p>
            <a:pPr algn="just">
              <a:buNone/>
            </a:pPr>
            <a:r>
              <a:rPr lang="en-US" sz="1400" b="1" dirty="0" smtClean="0"/>
              <a:t>        </a:t>
            </a:r>
          </a:p>
          <a:p>
            <a:pPr algn="just">
              <a:buNone/>
            </a:pPr>
            <a:endParaRPr lang="en-US" sz="700" b="1" dirty="0" smtClean="0"/>
          </a:p>
          <a:p>
            <a:pPr algn="just">
              <a:buNone/>
            </a:pPr>
            <a:r>
              <a:rPr lang="en-US" sz="1400" b="1" dirty="0" smtClean="0"/>
              <a:t>        This picture is a parody of an iconic image from the U.S. Civil Rights Movement. The original, painted by Norman Rockwell in 1964, depicted Ruby Bridges on her way to an all-white public school in New Orleans in 1960. Because of threats of violence against her, she was escorted by four Deputy US Marshals who were protecting her right to attend an integrated public school.  In this picture, the same Deputy US Marshals are resurrected in a post-modern version of Rockwell’s painting. This time they are escorting her from the school  and  protecting  her  family's constitutional  right to opt her out  of mandated  standardized  testing. </a:t>
            </a:r>
            <a:endParaRPr lang="en-US" sz="1400" dirty="0"/>
          </a:p>
        </p:txBody>
      </p:sp>
      <p:pic>
        <p:nvPicPr>
          <p:cNvPr id="4" name="Picture 2" descr="E:\Scan 1.jpg"/>
          <p:cNvPicPr>
            <a:picLocks noChangeAspect="1" noChangeArrowheads="1"/>
          </p:cNvPicPr>
          <p:nvPr/>
        </p:nvPicPr>
        <p:blipFill>
          <a:blip r:embed="rId2" cstate="print"/>
          <a:srcRect l="3679" t="21931" r="3679" b="3503"/>
          <a:stretch>
            <a:fillRect/>
          </a:stretch>
        </p:blipFill>
        <p:spPr bwMode="auto">
          <a:xfrm>
            <a:off x="990600" y="685800"/>
            <a:ext cx="6934200" cy="38862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7038"/>
            <a:ext cx="9144000" cy="411162"/>
          </a:xfrm>
        </p:spPr>
        <p:txBody>
          <a:bodyPr>
            <a:noAutofit/>
          </a:bodyPr>
          <a:lstStyle/>
          <a:p>
            <a:r>
              <a:rPr lang="en-US" sz="3200" dirty="0" smtClean="0">
                <a:latin typeface="Arial" pitchFamily="34" charset="0"/>
                <a:cs typeface="Arial" pitchFamily="34" charset="0"/>
              </a:rPr>
              <a:t>Standardized Testing: The Hoosier Connection </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228600" y="914400"/>
            <a:ext cx="8763000" cy="5943600"/>
          </a:xfrm>
        </p:spPr>
        <p:txBody>
          <a:bodyPr>
            <a:normAutofit lnSpcReduction="10000"/>
          </a:bodyPr>
          <a:lstStyle/>
          <a:p>
            <a:pPr>
              <a:buNone/>
            </a:pPr>
            <a:endParaRPr lang="en-US" sz="900" dirty="0" smtClean="0"/>
          </a:p>
          <a:p>
            <a:pPr>
              <a:buNone/>
            </a:pPr>
            <a:r>
              <a:rPr lang="en-US" sz="2800" dirty="0" smtClean="0"/>
              <a:t>“Past and present: Eugenics, standardized tests, and politics of school reform: Hoosier connections and challenges” by John Harris Loflin, 2013</a:t>
            </a:r>
          </a:p>
          <a:p>
            <a:pPr>
              <a:buNone/>
            </a:pPr>
            <a:r>
              <a:rPr lang="en-US" sz="2800" b="1" dirty="0" smtClean="0"/>
              <a:t>Ellwood P. </a:t>
            </a:r>
            <a:r>
              <a:rPr lang="en-US" sz="2800" b="1" dirty="0" err="1" smtClean="0"/>
              <a:t>Cubberley</a:t>
            </a:r>
            <a:r>
              <a:rPr lang="en-US" sz="2800" b="1" dirty="0" smtClean="0"/>
              <a:t> </a:t>
            </a:r>
            <a:r>
              <a:rPr lang="en-US" sz="2800" dirty="0" smtClean="0"/>
              <a:t>(1868-1941) was born in Antioch (later Andrews), IN</a:t>
            </a:r>
          </a:p>
          <a:p>
            <a:pPr>
              <a:buNone/>
            </a:pPr>
            <a:r>
              <a:rPr lang="en-US" sz="2800" b="1" dirty="0" smtClean="0"/>
              <a:t>Lewis M. </a:t>
            </a:r>
            <a:r>
              <a:rPr lang="en-US" sz="2800" b="1" dirty="0" err="1" smtClean="0"/>
              <a:t>Terman</a:t>
            </a:r>
            <a:r>
              <a:rPr lang="en-US" sz="2800" b="1" dirty="0" smtClean="0"/>
              <a:t> </a:t>
            </a:r>
            <a:r>
              <a:rPr lang="en-US" sz="2800" dirty="0" smtClean="0"/>
              <a:t>(1877-1956) from Johnson County, IN</a:t>
            </a:r>
          </a:p>
          <a:p>
            <a:pPr>
              <a:buNone/>
            </a:pPr>
            <a:r>
              <a:rPr lang="en-US" sz="2800" b="1" dirty="0" smtClean="0"/>
              <a:t>David Starr Jordan </a:t>
            </a:r>
            <a:r>
              <a:rPr lang="en-US" sz="2800" dirty="0" smtClean="0"/>
              <a:t>(1851-1931) Gainesville, NY. Taught at Butler and IU. Became president of IU and then Stanford (1891-1917) which renamed campus spaces named after him  due to </a:t>
            </a:r>
            <a:r>
              <a:rPr lang="en-US" sz="2800" smtClean="0"/>
              <a:t>his eugenics </a:t>
            </a:r>
            <a:r>
              <a:rPr lang="en-US" sz="2800" dirty="0" smtClean="0"/>
              <a:t>past  </a:t>
            </a:r>
            <a:r>
              <a:rPr lang="en-US" sz="1400" dirty="0" smtClean="0"/>
              <a:t>-- Oct. 7, 2009 https://news.stanford.edu/pr/2009/</a:t>
            </a:r>
            <a:endParaRPr lang="en-US" sz="2800" dirty="0" smtClean="0"/>
          </a:p>
          <a:p>
            <a:pPr>
              <a:buNone/>
            </a:pPr>
            <a:r>
              <a:rPr lang="en-US" sz="2400" dirty="0" smtClean="0">
                <a:hlinkClick r:id="rId2"/>
              </a:rPr>
              <a:t>http://vorcreatex.com/wp-content/uploads/2016/03/Past-present-Eugenics-standardized-tests-the-politics-of-school-reform-Hoosier-connections-challenges.pdf</a:t>
            </a:r>
            <a:endParaRPr lang="en-US" sz="2400" dirty="0" smtClean="0"/>
          </a:p>
          <a:p>
            <a:pPr>
              <a:buNone/>
            </a:pP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152400"/>
            <a:ext cx="8610600" cy="1143000"/>
          </a:xfrm>
        </p:spPr>
        <p:txBody>
          <a:bodyPr rtlCol="0">
            <a:normAutofit/>
          </a:bodyPr>
          <a:lstStyle/>
          <a:p>
            <a:pPr eaLnBrk="1" fontAlgn="auto" hangingPunct="1">
              <a:spcAft>
                <a:spcPts val="0"/>
              </a:spcAft>
              <a:defRPr/>
            </a:pPr>
            <a:r>
              <a:rPr lang="en-US" sz="2800" b="1" dirty="0" smtClean="0">
                <a:latin typeface="+mn-lt"/>
                <a:cs typeface="Times New Roman" pitchFamily="18" charset="0"/>
              </a:rPr>
              <a:t>The Hoosier 1907 Eugenics Law to eliminate “the unfit”</a:t>
            </a:r>
          </a:p>
        </p:txBody>
      </p:sp>
      <p:sp>
        <p:nvSpPr>
          <p:cNvPr id="5123" name="Content Placeholder 2"/>
          <p:cNvSpPr>
            <a:spLocks noGrp="1"/>
          </p:cNvSpPr>
          <p:nvPr>
            <p:ph idx="1"/>
          </p:nvPr>
        </p:nvSpPr>
        <p:spPr>
          <a:xfrm>
            <a:off x="457200" y="1600200"/>
            <a:ext cx="8458200" cy="4953000"/>
          </a:xfrm>
        </p:spPr>
        <p:txBody>
          <a:bodyPr>
            <a:normAutofit fontScale="92500" lnSpcReduction="10000"/>
          </a:bodyPr>
          <a:lstStyle/>
          <a:p>
            <a:pPr algn="ctr" eaLnBrk="1" hangingPunct="1"/>
            <a:endParaRPr lang="en-US"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endParaRPr lang="en-US" sz="2400" dirty="0" smtClean="0"/>
          </a:p>
          <a:p>
            <a:pPr eaLnBrk="1" hangingPunct="1">
              <a:buFont typeface="Arial" charset="0"/>
              <a:buNone/>
            </a:pPr>
            <a:r>
              <a:rPr lang="en-US" sz="2400" dirty="0" smtClean="0"/>
              <a:t>    </a:t>
            </a:r>
          </a:p>
          <a:p>
            <a:pPr eaLnBrk="1" hangingPunct="1">
              <a:buFont typeface="Arial" charset="0"/>
              <a:buNone/>
            </a:pPr>
            <a:endParaRPr lang="en-US" sz="2400" dirty="0" smtClean="0"/>
          </a:p>
          <a:p>
            <a:pPr eaLnBrk="1" hangingPunct="1">
              <a:buFont typeface="Arial" charset="0"/>
              <a:buNone/>
            </a:pPr>
            <a:r>
              <a:rPr lang="en-US" sz="2400" dirty="0" smtClean="0"/>
              <a:t>           The markers are located in the 100 block of North Senate Ave.</a:t>
            </a:r>
          </a:p>
        </p:txBody>
      </p:sp>
      <p:pic>
        <p:nvPicPr>
          <p:cNvPr id="5124" name="Picture 5" descr="Related image"/>
          <p:cNvPicPr>
            <a:picLocks noChangeAspect="1" noChangeArrowheads="1"/>
          </p:cNvPicPr>
          <p:nvPr/>
        </p:nvPicPr>
        <p:blipFill>
          <a:blip r:embed="rId2" cstate="print"/>
          <a:srcRect/>
          <a:stretch>
            <a:fillRect/>
          </a:stretch>
        </p:blipFill>
        <p:spPr bwMode="auto">
          <a:xfrm>
            <a:off x="304800" y="1485900"/>
            <a:ext cx="4267200" cy="4381500"/>
          </a:xfrm>
          <a:prstGeom prst="rect">
            <a:avLst/>
          </a:prstGeom>
          <a:noFill/>
          <a:ln w="9525">
            <a:noFill/>
            <a:miter lim="800000"/>
            <a:headEnd/>
            <a:tailEnd/>
          </a:ln>
        </p:spPr>
      </p:pic>
      <p:pic>
        <p:nvPicPr>
          <p:cNvPr id="5125" name="Picture 6" descr="Related image"/>
          <p:cNvPicPr>
            <a:picLocks noChangeAspect="1" noChangeArrowheads="1"/>
          </p:cNvPicPr>
          <p:nvPr/>
        </p:nvPicPr>
        <p:blipFill>
          <a:blip r:embed="rId3" cstate="print"/>
          <a:srcRect/>
          <a:stretch>
            <a:fillRect/>
          </a:stretch>
        </p:blipFill>
        <p:spPr bwMode="auto">
          <a:xfrm>
            <a:off x="4876800" y="1485900"/>
            <a:ext cx="3962400"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White Supremancy</a:t>
            </a:r>
          </a:p>
        </p:txBody>
      </p:sp>
      <p:sp>
        <p:nvSpPr>
          <p:cNvPr id="76803" name="Content Placeholder 2"/>
          <p:cNvSpPr>
            <a:spLocks noGrp="1"/>
          </p:cNvSpPr>
          <p:nvPr>
            <p:ph idx="1"/>
          </p:nvPr>
        </p:nvSpPr>
        <p:spPr/>
        <p:txBody>
          <a:bodyPr/>
          <a:lstStyle/>
          <a:p>
            <a:pPr>
              <a:buFont typeface="Arial" pitchFamily="34" charset="0"/>
              <a:buNone/>
            </a:pPr>
            <a:r>
              <a:rPr lang="en-US" dirty="0" smtClean="0"/>
              <a:t>“Until you understand white supremacy everything else will confuse you.” </a:t>
            </a:r>
          </a:p>
          <a:p>
            <a:pPr>
              <a:buFont typeface="Arial" pitchFamily="34" charset="0"/>
              <a:buNone/>
            </a:pPr>
            <a:r>
              <a:rPr lang="en-US" dirty="0" smtClean="0"/>
              <a:t>                                 -- Dr. </a:t>
            </a:r>
            <a:r>
              <a:rPr lang="en-US" dirty="0" err="1" smtClean="0"/>
              <a:t>Neeley</a:t>
            </a:r>
            <a:r>
              <a:rPr lang="en-US" dirty="0" smtClean="0"/>
              <a:t> Fuller</a:t>
            </a:r>
          </a:p>
          <a:p>
            <a:pPr>
              <a:buFont typeface="Arial" pitchFamily="34" charset="0"/>
              <a:buNone/>
            </a:pPr>
            <a:endParaRPr lang="en-US" sz="1800" dirty="0" smtClean="0"/>
          </a:p>
          <a:p>
            <a:pPr>
              <a:buFont typeface="Arial" pitchFamily="34" charset="0"/>
              <a:buNone/>
            </a:pPr>
            <a:endParaRPr lang="en-US" dirty="0" smtClean="0"/>
          </a:p>
          <a:p>
            <a:endParaRPr lang="en-US"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3238"/>
            <a:ext cx="8839200" cy="334962"/>
          </a:xfrm>
        </p:spPr>
        <p:txBody>
          <a:bodyPr rtlCol="0">
            <a:normAutofit fontScale="90000"/>
          </a:bodyPr>
          <a:lstStyle/>
          <a:p>
            <a:pPr eaLnBrk="1" fontAlgn="auto" hangingPunct="1">
              <a:spcAft>
                <a:spcPts val="0"/>
              </a:spcAft>
              <a:defRPr/>
            </a:pPr>
            <a:r>
              <a:rPr lang="en-US" sz="3100" b="1" dirty="0" smtClean="0">
                <a:latin typeface="+mn-lt"/>
                <a:ea typeface="Calibri" pitchFamily="34" charset="0"/>
                <a:cs typeface="Times New Roman" pitchFamily="18" charset="0"/>
              </a:rPr>
              <a:t>David Starr Jordan </a:t>
            </a:r>
            <a:r>
              <a:rPr lang="en-US" sz="2700" b="1" dirty="0" smtClean="0">
                <a:latin typeface="+mn-lt"/>
                <a:ea typeface="Calibri" pitchFamily="34" charset="0"/>
                <a:cs typeface="Times New Roman" pitchFamily="18" charset="0"/>
              </a:rPr>
              <a:t>(1851-1931)</a:t>
            </a:r>
            <a:r>
              <a:rPr lang="en-US" sz="3100" b="1" dirty="0" smtClean="0">
                <a:latin typeface="+mn-lt"/>
                <a:ea typeface="Calibri" pitchFamily="34" charset="0"/>
                <a:cs typeface="Times New Roman" pitchFamily="18" charset="0"/>
              </a:rPr>
              <a:t> </a:t>
            </a:r>
            <a:br>
              <a:rPr lang="en-US" sz="3100" b="1" dirty="0" smtClean="0">
                <a:latin typeface="+mn-lt"/>
                <a:ea typeface="Calibri" pitchFamily="34" charset="0"/>
                <a:cs typeface="Times New Roman" pitchFamily="18" charset="0"/>
              </a:rPr>
            </a:br>
            <a:r>
              <a:rPr lang="en-US" sz="3100" b="1" dirty="0" smtClean="0">
                <a:latin typeface="+mn-lt"/>
                <a:ea typeface="Calibri" pitchFamily="34" charset="0"/>
                <a:cs typeface="Times New Roman" pitchFamily="18" charset="0"/>
              </a:rPr>
              <a:t>Nationally recognized Eugenicists  </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t>
            </a:r>
            <a:endParaRPr lang="en-US" sz="2400" dirty="0"/>
          </a:p>
        </p:txBody>
      </p:sp>
      <p:sp>
        <p:nvSpPr>
          <p:cNvPr id="3" name="Content Placeholder 2"/>
          <p:cNvSpPr>
            <a:spLocks noGrp="1"/>
          </p:cNvSpPr>
          <p:nvPr>
            <p:ph idx="1"/>
          </p:nvPr>
        </p:nvSpPr>
        <p:spPr>
          <a:xfrm>
            <a:off x="228600" y="1143000"/>
            <a:ext cx="8686800" cy="5791200"/>
          </a:xfrm>
        </p:spPr>
        <p:txBody>
          <a:bodyPr rtlCol="0">
            <a:normAutofit fontScale="77500" lnSpcReduction="20000"/>
          </a:bodyPr>
          <a:lstStyle/>
          <a:p>
            <a:pPr marL="0" indent="0" eaLnBrk="1" fontAlgn="auto" hangingPunct="1">
              <a:spcBef>
                <a:spcPct val="0"/>
              </a:spcBef>
              <a:spcAft>
                <a:spcPts val="0"/>
              </a:spcAft>
              <a:buFont typeface="Arial" charset="0"/>
              <a:buNone/>
              <a:defRPr/>
            </a:pPr>
            <a:r>
              <a:rPr lang="en-US" sz="3600" dirty="0" smtClean="0">
                <a:ea typeface="Calibri" pitchFamily="34" charset="0"/>
                <a:cs typeface="Times New Roman" pitchFamily="18" charset="0"/>
              </a:rPr>
              <a:t>1851: born in Gainesville, NY</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r>
              <a:rPr lang="en-US" sz="3600" b="1" dirty="0" smtClean="0">
                <a:ea typeface="Calibri" pitchFamily="34" charset="0"/>
                <a:cs typeface="Times New Roman" pitchFamily="18" charset="0"/>
              </a:rPr>
              <a:t>1874-1875</a:t>
            </a:r>
            <a:r>
              <a:rPr lang="en-US" sz="3600" dirty="0" smtClean="0">
                <a:ea typeface="Calibri" pitchFamily="34" charset="0"/>
                <a:cs typeface="Times New Roman" pitchFamily="18" charset="0"/>
              </a:rPr>
              <a:t>: taught science </a:t>
            </a:r>
            <a:r>
              <a:rPr lang="en-US" sz="3600" dirty="0" err="1" smtClean="0">
                <a:ea typeface="Calibri" pitchFamily="34" charset="0"/>
                <a:cs typeface="Times New Roman" pitchFamily="18" charset="0"/>
              </a:rPr>
              <a:t>Indpls</a:t>
            </a:r>
            <a:r>
              <a:rPr lang="en-US" sz="3600" dirty="0" smtClean="0">
                <a:ea typeface="Calibri" pitchFamily="34" charset="0"/>
                <a:cs typeface="Times New Roman" pitchFamily="18" charset="0"/>
              </a:rPr>
              <a:t>. </a:t>
            </a:r>
            <a:r>
              <a:rPr lang="en-US" sz="3600" dirty="0" err="1" smtClean="0">
                <a:ea typeface="Calibri" pitchFamily="34" charset="0"/>
                <a:cs typeface="Times New Roman" pitchFamily="18" charset="0"/>
              </a:rPr>
              <a:t>Shortridge</a:t>
            </a:r>
            <a:r>
              <a:rPr lang="en-US" sz="3600" dirty="0" smtClean="0">
                <a:ea typeface="Calibri" pitchFamily="34" charset="0"/>
                <a:cs typeface="Times New Roman" pitchFamily="18" charset="0"/>
              </a:rPr>
              <a:t> HS </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r>
              <a:rPr lang="en-US" sz="3600" b="1" dirty="0" smtClean="0">
                <a:ea typeface="Calibri" pitchFamily="34" charset="0"/>
                <a:cs typeface="Times New Roman" pitchFamily="18" charset="0"/>
              </a:rPr>
              <a:t>1875-1879</a:t>
            </a:r>
            <a:r>
              <a:rPr lang="en-US" sz="3600" dirty="0" smtClean="0">
                <a:ea typeface="Calibri" pitchFamily="34" charset="0"/>
                <a:cs typeface="Times New Roman" pitchFamily="18" charset="0"/>
              </a:rPr>
              <a:t>: taught biology Butler College </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r>
              <a:rPr lang="en-US" sz="3600" b="1" dirty="0" smtClean="0">
                <a:ea typeface="Calibri" pitchFamily="34" charset="0"/>
                <a:cs typeface="Times New Roman" pitchFamily="18" charset="0"/>
              </a:rPr>
              <a:t>1879-1884</a:t>
            </a:r>
            <a:r>
              <a:rPr lang="en-US" sz="3600" dirty="0" smtClean="0">
                <a:ea typeface="Calibri" pitchFamily="34" charset="0"/>
                <a:cs typeface="Times New Roman" pitchFamily="18" charset="0"/>
              </a:rPr>
              <a:t>: taught Natural History at IU </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r>
              <a:rPr lang="en-US" sz="3600" b="1" dirty="0" smtClean="0">
                <a:ea typeface="Calibri" pitchFamily="34" charset="0"/>
                <a:cs typeface="Times New Roman" pitchFamily="18" charset="0"/>
              </a:rPr>
              <a:t>1884-1891:</a:t>
            </a:r>
            <a:r>
              <a:rPr lang="en-US" sz="3600" dirty="0" smtClean="0">
                <a:ea typeface="Calibri" pitchFamily="34" charset="0"/>
                <a:cs typeface="Times New Roman" pitchFamily="18" charset="0"/>
              </a:rPr>
              <a:t> IU president </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r>
              <a:rPr lang="en-US" sz="3600" b="1" dirty="0" smtClean="0">
                <a:ea typeface="Calibri" pitchFamily="34" charset="0"/>
                <a:cs typeface="Times New Roman" pitchFamily="18" charset="0"/>
              </a:rPr>
              <a:t>1891-1913</a:t>
            </a:r>
            <a:r>
              <a:rPr lang="en-US" sz="3600" dirty="0" smtClean="0">
                <a:ea typeface="Calibri" pitchFamily="34" charset="0"/>
                <a:cs typeface="Times New Roman" pitchFamily="18" charset="0"/>
              </a:rPr>
              <a:t>: Stanford University founding president </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endParaRPr lang="en-US" sz="2300" dirty="0" smtClean="0">
              <a:ea typeface="Calibri" pitchFamily="34" charset="0"/>
              <a:cs typeface="Times New Roman" pitchFamily="18" charset="0"/>
            </a:endParaRPr>
          </a:p>
          <a:p>
            <a:pPr marL="0" indent="0" eaLnBrk="1" fontAlgn="auto" hangingPunct="1">
              <a:spcBef>
                <a:spcPct val="0"/>
              </a:spcBef>
              <a:spcAft>
                <a:spcPts val="0"/>
              </a:spcAft>
              <a:buFont typeface="Arial" charset="0"/>
              <a:buNone/>
              <a:defRPr/>
            </a:pPr>
            <a:r>
              <a:rPr lang="en-US" sz="3600" dirty="0" smtClean="0">
                <a:ea typeface="Calibri" pitchFamily="34" charset="0"/>
                <a:cs typeface="Times New Roman" pitchFamily="18" charset="0"/>
              </a:rPr>
              <a:t>While at Stanford, Dr. Jordan brought his prize Hoosier students: </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endParaRPr lang="en-US" sz="1900" dirty="0" smtClean="0">
              <a:ea typeface="Calibri" pitchFamily="34" charset="0"/>
              <a:cs typeface="Times New Roman" pitchFamily="18" charset="0"/>
            </a:endParaRPr>
          </a:p>
          <a:p>
            <a:pPr marL="0" indent="0" eaLnBrk="1" fontAlgn="auto" hangingPunct="1">
              <a:spcBef>
                <a:spcPct val="0"/>
              </a:spcBef>
              <a:spcAft>
                <a:spcPts val="0"/>
              </a:spcAft>
              <a:buFont typeface="Arial" charset="0"/>
              <a:buNone/>
              <a:defRPr/>
            </a:pPr>
            <a:r>
              <a:rPr lang="en-US" sz="3600" b="1" dirty="0" smtClean="0">
                <a:ea typeface="Calibri" pitchFamily="34" charset="0"/>
                <a:cs typeface="Times New Roman" pitchFamily="18" charset="0"/>
              </a:rPr>
              <a:t>Lewis Madison </a:t>
            </a:r>
            <a:r>
              <a:rPr lang="en-US" sz="3600" b="1" dirty="0" err="1" smtClean="0">
                <a:ea typeface="Calibri" pitchFamily="34" charset="0"/>
                <a:cs typeface="Times New Roman" pitchFamily="18" charset="0"/>
              </a:rPr>
              <a:t>Terman</a:t>
            </a:r>
            <a:r>
              <a:rPr lang="en-US" sz="3600" b="1" dirty="0" smtClean="0">
                <a:ea typeface="Calibri" pitchFamily="34" charset="0"/>
                <a:cs typeface="Times New Roman" pitchFamily="18" charset="0"/>
              </a:rPr>
              <a:t> </a:t>
            </a:r>
            <a:r>
              <a:rPr lang="en-US" sz="3600" dirty="0" smtClean="0">
                <a:ea typeface="Calibri" pitchFamily="34" charset="0"/>
                <a:cs typeface="Times New Roman" pitchFamily="18" charset="0"/>
              </a:rPr>
              <a:t>(1877-1956) Johnson, Co., IN Father of Stanford-</a:t>
            </a:r>
            <a:r>
              <a:rPr lang="en-US" sz="3600" dirty="0" err="1" smtClean="0">
                <a:ea typeface="Calibri" pitchFamily="34" charset="0"/>
                <a:cs typeface="Times New Roman" pitchFamily="18" charset="0"/>
              </a:rPr>
              <a:t>Binet</a:t>
            </a:r>
            <a:r>
              <a:rPr lang="en-US" sz="3600" dirty="0" smtClean="0">
                <a:ea typeface="Calibri" pitchFamily="34" charset="0"/>
                <a:cs typeface="Times New Roman" pitchFamily="18" charset="0"/>
              </a:rPr>
              <a:t> IQ Test in 1917 </a:t>
            </a:r>
            <a:endParaRPr lang="en-US" sz="3600" dirty="0" smtClean="0">
              <a:cs typeface="Times New Roman" pitchFamily="18" charset="0"/>
            </a:endParaRPr>
          </a:p>
          <a:p>
            <a:pPr marL="0" indent="0" eaLnBrk="1" fontAlgn="auto" hangingPunct="1">
              <a:spcBef>
                <a:spcPct val="0"/>
              </a:spcBef>
              <a:spcAft>
                <a:spcPts val="0"/>
              </a:spcAft>
              <a:buFont typeface="Arial" charset="0"/>
              <a:buNone/>
              <a:defRPr/>
            </a:pPr>
            <a:endParaRPr lang="en-US" sz="1900" dirty="0" smtClean="0">
              <a:ea typeface="Calibri" pitchFamily="34" charset="0"/>
              <a:cs typeface="Times New Roman" pitchFamily="18" charset="0"/>
            </a:endParaRPr>
          </a:p>
          <a:p>
            <a:pPr marL="0" indent="0" eaLnBrk="1" fontAlgn="auto" hangingPunct="1">
              <a:spcBef>
                <a:spcPct val="0"/>
              </a:spcBef>
              <a:spcAft>
                <a:spcPts val="0"/>
              </a:spcAft>
              <a:buFont typeface="Arial" charset="0"/>
              <a:buNone/>
              <a:defRPr/>
            </a:pPr>
            <a:r>
              <a:rPr lang="en-US" sz="3600" b="1" dirty="0" smtClean="0">
                <a:ea typeface="Calibri" pitchFamily="34" charset="0"/>
                <a:cs typeface="Times New Roman" pitchFamily="18" charset="0"/>
              </a:rPr>
              <a:t>Ellwood P. </a:t>
            </a:r>
            <a:r>
              <a:rPr lang="en-US" sz="3600" b="1" dirty="0" err="1" smtClean="0">
                <a:ea typeface="Calibri" pitchFamily="34" charset="0"/>
                <a:cs typeface="Times New Roman" pitchFamily="18" charset="0"/>
              </a:rPr>
              <a:t>Cubberley</a:t>
            </a:r>
            <a:r>
              <a:rPr lang="en-US" sz="3600" b="1" dirty="0" smtClean="0">
                <a:ea typeface="Calibri" pitchFamily="34" charset="0"/>
                <a:cs typeface="Times New Roman" pitchFamily="18" charset="0"/>
              </a:rPr>
              <a:t> </a:t>
            </a:r>
            <a:r>
              <a:rPr lang="en-US" sz="3600" dirty="0" smtClean="0">
                <a:ea typeface="Calibri" pitchFamily="34" charset="0"/>
                <a:cs typeface="Times New Roman" pitchFamily="18" charset="0"/>
              </a:rPr>
              <a:t>(1868-1941), Andrews, IN. Father of  “tracking” Dean of School of Ed. at Stanford (1917-1933)  He created the “science” of school management and promoted testing to rank/sort students </a:t>
            </a:r>
            <a:endParaRPr lang="en-US" sz="3600" dirty="0" smtClean="0">
              <a:cs typeface="Times New Roman" pitchFamily="18" charset="0"/>
            </a:endParaRPr>
          </a:p>
          <a:p>
            <a:pPr eaLnBrk="1" fontAlgn="auto" hangingPunct="1">
              <a:spcAft>
                <a:spcPts val="0"/>
              </a:spcAft>
              <a:buFont typeface="Arial" pitchFamily="34" charset="0"/>
              <a:buChar char="•"/>
              <a:defRPr/>
            </a:pPr>
            <a:endParaRPr lang="en-US" dirty="0"/>
          </a:p>
        </p:txBody>
      </p:sp>
      <p:pic>
        <p:nvPicPr>
          <p:cNvPr id="13316" name="Content Placeholder 3" descr="Picture_of_Prof._David_Starr_Jordan.png (630×1000)"/>
          <p:cNvPicPr>
            <a:picLocks/>
          </p:cNvPicPr>
          <p:nvPr/>
        </p:nvPicPr>
        <p:blipFill>
          <a:blip r:embed="rId3" cstate="print"/>
          <a:srcRect l="11218" t="11514" r="10896" b="16969"/>
          <a:stretch>
            <a:fillRect/>
          </a:stretch>
        </p:blipFill>
        <p:spPr bwMode="auto">
          <a:xfrm>
            <a:off x="7315200" y="914400"/>
            <a:ext cx="1323975"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228600"/>
            <a:ext cx="8382000" cy="2057400"/>
          </a:xfrm>
        </p:spPr>
        <p:txBody>
          <a:bodyPr rtlCol="0">
            <a:normAutofit/>
          </a:bodyPr>
          <a:lstStyle/>
          <a:p>
            <a:pPr eaLnBrk="1" fontAlgn="auto" hangingPunct="1">
              <a:spcAft>
                <a:spcPts val="0"/>
              </a:spcAft>
              <a:defRPr/>
            </a:pPr>
            <a:r>
              <a:rPr lang="en-US" sz="3200" b="1" dirty="0" smtClean="0">
                <a:latin typeface="+mn-lt"/>
                <a:cs typeface="Times New Roman" pitchFamily="18" charset="0"/>
              </a:rPr>
              <a:t>Eugenics</a:t>
            </a:r>
            <a:br>
              <a:rPr lang="en-US" sz="3200" b="1" dirty="0" smtClean="0">
                <a:latin typeface="+mn-lt"/>
                <a:cs typeface="Times New Roman" pitchFamily="18" charset="0"/>
              </a:rPr>
            </a:br>
            <a:r>
              <a:rPr lang="en-US" sz="3200" b="1" dirty="0" smtClean="0">
                <a:latin typeface="+mn-lt"/>
                <a:cs typeface="Times New Roman" pitchFamily="18" charset="0"/>
              </a:rPr>
              <a:t>Eliminating the inferior        Saving the superior</a:t>
            </a: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400" dirty="0" smtClean="0">
                <a:latin typeface="+mn-lt"/>
                <a:cs typeface="Times New Roman" pitchFamily="18" charset="0"/>
              </a:rPr>
              <a:t>Francis Galton 1883     “scientific  racism”     “racial hygiene”   </a:t>
            </a:r>
            <a:endParaRPr lang="en-US" sz="2800" dirty="0" smtClean="0">
              <a:latin typeface="+mn-lt"/>
              <a:cs typeface="Times New Roman" pitchFamily="18" charset="0"/>
            </a:endParaRPr>
          </a:p>
        </p:txBody>
      </p:sp>
      <p:sp>
        <p:nvSpPr>
          <p:cNvPr id="13315" name="Content Placeholder 2"/>
          <p:cNvSpPr>
            <a:spLocks noGrp="1"/>
          </p:cNvSpPr>
          <p:nvPr>
            <p:ph idx="1"/>
          </p:nvPr>
        </p:nvSpPr>
        <p:spPr>
          <a:xfrm>
            <a:off x="533400" y="1524000"/>
            <a:ext cx="8229600" cy="4602163"/>
          </a:xfrm>
        </p:spPr>
        <p:txBody>
          <a:bodyPr rtlCol="0">
            <a:normAutofit fontScale="92500" lnSpcReduction="10000"/>
          </a:bodyPr>
          <a:lstStyle/>
          <a:p>
            <a:pPr eaLnBrk="1" fontAlgn="auto" hangingPunct="1">
              <a:spcAft>
                <a:spcPts val="0"/>
              </a:spcAft>
              <a:buFont typeface="Arial" charset="0"/>
              <a:buNone/>
              <a:defRPr/>
            </a:pPr>
            <a:r>
              <a:rPr lang="en-US" smtClean="0"/>
              <a:t>                             </a:t>
            </a:r>
          </a:p>
          <a:p>
            <a:pPr eaLnBrk="1" fontAlgn="auto" hangingPunct="1">
              <a:spcAft>
                <a:spcPts val="0"/>
              </a:spcAft>
              <a:buFont typeface="Arial" charset="0"/>
              <a:buNone/>
              <a:defRPr/>
            </a:pPr>
            <a:endParaRPr lang="en-US" smtClean="0"/>
          </a:p>
          <a:p>
            <a:pPr eaLnBrk="1" fontAlgn="auto" hangingPunct="1">
              <a:spcAft>
                <a:spcPts val="0"/>
              </a:spcAft>
              <a:buFont typeface="Arial" pitchFamily="34" charset="0"/>
              <a:buChar char="•"/>
              <a:defRPr/>
            </a:pPr>
            <a:endParaRPr lang="en-US" smtClean="0"/>
          </a:p>
          <a:p>
            <a:pPr eaLnBrk="1" fontAlgn="auto" hangingPunct="1">
              <a:spcAft>
                <a:spcPts val="0"/>
              </a:spcAft>
              <a:buFont typeface="Arial" pitchFamily="34" charset="0"/>
              <a:buChar char="•"/>
              <a:defRPr/>
            </a:pPr>
            <a:endParaRPr lang="en-US" smtClean="0"/>
          </a:p>
          <a:p>
            <a:pPr eaLnBrk="1" fontAlgn="auto" hangingPunct="1">
              <a:spcAft>
                <a:spcPts val="0"/>
              </a:spcAft>
              <a:buFont typeface="Arial" pitchFamily="34" charset="0"/>
              <a:buChar char="•"/>
              <a:defRPr/>
            </a:pPr>
            <a:endParaRPr lang="en-US" smtClean="0"/>
          </a:p>
          <a:p>
            <a:pPr eaLnBrk="1" fontAlgn="auto" hangingPunct="1">
              <a:spcAft>
                <a:spcPts val="0"/>
              </a:spcAft>
              <a:buFont typeface="Arial" pitchFamily="34" charset="0"/>
              <a:buChar char="•"/>
              <a:defRPr/>
            </a:pPr>
            <a:endParaRPr lang="en-US" smtClean="0"/>
          </a:p>
          <a:p>
            <a:pPr eaLnBrk="1" fontAlgn="auto" hangingPunct="1">
              <a:spcAft>
                <a:spcPts val="0"/>
              </a:spcAft>
              <a:buFont typeface="Arial" pitchFamily="34" charset="0"/>
              <a:buChar char="•"/>
              <a:defRPr/>
            </a:pPr>
            <a:endParaRPr lang="en-US" smtClean="0"/>
          </a:p>
          <a:p>
            <a:pPr eaLnBrk="1" fontAlgn="auto" hangingPunct="1">
              <a:spcAft>
                <a:spcPts val="0"/>
              </a:spcAft>
              <a:buFont typeface="Arial" charset="0"/>
              <a:buNone/>
              <a:defRPr/>
            </a:pPr>
            <a:r>
              <a:rPr lang="en-US" smtClean="0"/>
              <a:t>                                       </a:t>
            </a:r>
            <a:r>
              <a:rPr lang="en-US" sz="2400" smtClean="0">
                <a:latin typeface="Times New Roman" pitchFamily="18" charset="0"/>
                <a:cs typeface="Times New Roman" pitchFamily="18" charset="0"/>
              </a:rPr>
              <a:t> </a:t>
            </a:r>
          </a:p>
          <a:p>
            <a:pPr eaLnBrk="1" fontAlgn="auto" hangingPunct="1">
              <a:spcAft>
                <a:spcPts val="0"/>
              </a:spcAft>
              <a:buFont typeface="Arial" charset="0"/>
              <a:buNone/>
              <a:defRPr/>
            </a:pPr>
            <a:r>
              <a:rPr lang="en-US" sz="2400" smtClean="0">
                <a:cs typeface="Times New Roman" pitchFamily="18" charset="0"/>
              </a:rPr>
              <a:t>                                                      1916                              1920</a:t>
            </a:r>
            <a:endParaRPr lang="en-US" smtClean="0">
              <a:cs typeface="Times New Roman" pitchFamily="18" charset="0"/>
            </a:endParaRPr>
          </a:p>
          <a:p>
            <a:pPr eaLnBrk="1" fontAlgn="auto" hangingPunct="1">
              <a:spcAft>
                <a:spcPts val="0"/>
              </a:spcAft>
              <a:buFont typeface="Arial" charset="0"/>
              <a:buNone/>
              <a:defRPr/>
            </a:pPr>
            <a:endParaRPr lang="en-US" smtClean="0"/>
          </a:p>
        </p:txBody>
      </p:sp>
      <p:pic>
        <p:nvPicPr>
          <p:cNvPr id="7172" name="Picture 3"/>
          <p:cNvPicPr>
            <a:picLocks noChangeAspect="1" noChangeArrowheads="1"/>
          </p:cNvPicPr>
          <p:nvPr/>
        </p:nvPicPr>
        <p:blipFill>
          <a:blip r:embed="rId2" cstate="print"/>
          <a:srcRect t="3279" r="21796"/>
          <a:stretch>
            <a:fillRect/>
          </a:stretch>
        </p:blipFill>
        <p:spPr bwMode="auto">
          <a:xfrm>
            <a:off x="228600" y="2438400"/>
            <a:ext cx="3200400" cy="3886200"/>
          </a:xfrm>
          <a:prstGeom prst="rect">
            <a:avLst/>
          </a:prstGeom>
          <a:noFill/>
          <a:ln w="9525">
            <a:noFill/>
            <a:miter lim="800000"/>
            <a:headEnd/>
            <a:tailEnd/>
          </a:ln>
        </p:spPr>
      </p:pic>
      <p:pic>
        <p:nvPicPr>
          <p:cNvPr id="7173" name="Picture 4" descr="Related image">
            <a:hlinkClick r:id="rId3"/>
          </p:cNvPr>
          <p:cNvPicPr>
            <a:picLocks noChangeAspect="1" noChangeArrowheads="1"/>
          </p:cNvPicPr>
          <p:nvPr/>
        </p:nvPicPr>
        <p:blipFill>
          <a:blip r:embed="rId4" cstate="print"/>
          <a:srcRect/>
          <a:stretch>
            <a:fillRect/>
          </a:stretch>
        </p:blipFill>
        <p:spPr bwMode="auto">
          <a:xfrm>
            <a:off x="6019800" y="2590800"/>
            <a:ext cx="2819400" cy="3657600"/>
          </a:xfrm>
          <a:prstGeom prst="rect">
            <a:avLst/>
          </a:prstGeom>
          <a:noFill/>
          <a:ln w="9525">
            <a:noFill/>
            <a:miter lim="800000"/>
            <a:headEnd/>
            <a:tailEnd/>
          </a:ln>
        </p:spPr>
      </p:pic>
      <p:pic>
        <p:nvPicPr>
          <p:cNvPr id="7174" name="igImage" descr="https://images-na.ssl-images-amazon.com/images/I/51WChYtWkbL.jpg"/>
          <p:cNvPicPr>
            <a:picLocks noChangeAspect="1" noChangeArrowheads="1"/>
          </p:cNvPicPr>
          <p:nvPr/>
        </p:nvPicPr>
        <p:blipFill>
          <a:blip r:embed="rId5" cstate="print"/>
          <a:srcRect/>
          <a:stretch>
            <a:fillRect/>
          </a:stretch>
        </p:blipFill>
        <p:spPr bwMode="auto">
          <a:xfrm>
            <a:off x="3657600" y="2859088"/>
            <a:ext cx="2085975" cy="3389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eaLnBrk="1" fontAlgn="auto" hangingPunct="1">
              <a:spcAft>
                <a:spcPts val="0"/>
              </a:spcAft>
              <a:defRPr/>
            </a:pPr>
            <a:r>
              <a:rPr lang="en-US" sz="3200" b="1" dirty="0" smtClean="0"/>
              <a:t>Indiana State Fair Baby Contests</a:t>
            </a:r>
            <a:r>
              <a:rPr lang="en-US" sz="2400" b="1" dirty="0" smtClean="0"/>
              <a:t/>
            </a:r>
            <a:br>
              <a:rPr lang="en-US" sz="2400" b="1" dirty="0" smtClean="0"/>
            </a:br>
            <a:r>
              <a:rPr lang="en-US" sz="2800" dirty="0" smtClean="0"/>
              <a:t> “</a:t>
            </a:r>
            <a:r>
              <a:rPr lang="en-US" sz="2400" dirty="0" smtClean="0"/>
              <a:t>Insuring that Hoosiers were breeding the healthiest and most desirable human beings”</a:t>
            </a:r>
            <a:endParaRPr lang="en-US" sz="2000" dirty="0" smtClean="0"/>
          </a:p>
        </p:txBody>
      </p:sp>
      <p:sp>
        <p:nvSpPr>
          <p:cNvPr id="11267" name="Content Placeholder 2"/>
          <p:cNvSpPr>
            <a:spLocks noGrp="1"/>
          </p:cNvSpPr>
          <p:nvPr>
            <p:ph idx="1"/>
          </p:nvPr>
        </p:nvSpPr>
        <p:spPr/>
        <p:txBody>
          <a:bodyPr/>
          <a:lstStyle/>
          <a:p>
            <a:pPr eaLnBrk="1" hangingPunct="1">
              <a:buFont typeface="Arial" charset="0"/>
              <a:buNone/>
            </a:pPr>
            <a:endParaRPr lang="en-US" sz="1600" dirty="0" smtClean="0"/>
          </a:p>
          <a:p>
            <a:pPr eaLnBrk="1" hangingPunct="1">
              <a:buFont typeface="Arial" charset="0"/>
              <a:buNone/>
            </a:pPr>
            <a:endParaRPr lang="en-US" sz="1600" dirty="0" smtClean="0"/>
          </a:p>
          <a:p>
            <a:pPr eaLnBrk="1" hangingPunct="1">
              <a:buFont typeface="Arial" charset="0"/>
              <a:buNone/>
            </a:pPr>
            <a:endParaRPr lang="en-US" sz="1600" dirty="0" smtClean="0"/>
          </a:p>
          <a:p>
            <a:pPr eaLnBrk="1" hangingPunct="1">
              <a:buFont typeface="Arial" charset="0"/>
              <a:buNone/>
            </a:pPr>
            <a:endParaRPr lang="en-US" sz="1600" dirty="0" smtClean="0"/>
          </a:p>
          <a:p>
            <a:pPr eaLnBrk="1" hangingPunct="1">
              <a:buFont typeface="Arial" charset="0"/>
              <a:buNone/>
            </a:pPr>
            <a:endParaRPr lang="en-US" sz="1600" dirty="0" smtClean="0"/>
          </a:p>
          <a:p>
            <a:pPr eaLnBrk="1" hangingPunct="1">
              <a:buFont typeface="Arial" charset="0"/>
              <a:buNone/>
            </a:pPr>
            <a:endParaRPr lang="en-US" sz="1600" dirty="0" smtClean="0"/>
          </a:p>
          <a:p>
            <a:pPr eaLnBrk="1" hangingPunct="1">
              <a:buFont typeface="Arial" charset="0"/>
              <a:buNone/>
            </a:pPr>
            <a:endParaRPr lang="en-US" sz="1600" dirty="0" smtClean="0"/>
          </a:p>
          <a:p>
            <a:pPr eaLnBrk="1" hangingPunct="1">
              <a:buFont typeface="Arial" charset="0"/>
              <a:buNone/>
            </a:pPr>
            <a:endParaRPr lang="en-US" sz="1600" dirty="0" smtClean="0"/>
          </a:p>
          <a:p>
            <a:pPr eaLnBrk="1" hangingPunct="1">
              <a:buFont typeface="Arial" charset="0"/>
              <a:buNone/>
            </a:pPr>
            <a:r>
              <a:rPr lang="en-US" sz="1600" dirty="0" smtClean="0"/>
              <a:t>                      1921-1932                </a:t>
            </a:r>
            <a:r>
              <a:rPr lang="en-US" sz="1800" dirty="0" smtClean="0"/>
              <a:t>                                Better Babies Bldg. constructed in  1927</a:t>
            </a:r>
          </a:p>
          <a:p>
            <a:pPr eaLnBrk="1" hangingPunct="1">
              <a:buFont typeface="Arial" charset="0"/>
              <a:buNone/>
            </a:pPr>
            <a:r>
              <a:rPr lang="en-US" sz="1800" dirty="0" smtClean="0"/>
              <a:t>                                                                                      Now the Hooks Drug Store Museum</a:t>
            </a:r>
          </a:p>
        </p:txBody>
      </p:sp>
      <p:pic>
        <p:nvPicPr>
          <p:cNvPr id="11268" name="Picture 3" descr="Image result for indiana state fair better baby contest">
            <a:hlinkClick r:id="rId3"/>
          </p:cNvPr>
          <p:cNvPicPr>
            <a:picLocks noChangeAspect="1" noChangeArrowheads="1"/>
          </p:cNvPicPr>
          <p:nvPr/>
        </p:nvPicPr>
        <p:blipFill>
          <a:blip r:embed="rId4" cstate="print"/>
          <a:srcRect/>
          <a:stretch>
            <a:fillRect/>
          </a:stretch>
        </p:blipFill>
        <p:spPr bwMode="auto">
          <a:xfrm>
            <a:off x="474663" y="4419600"/>
            <a:ext cx="3640137" cy="1981200"/>
          </a:xfrm>
          <a:prstGeom prst="rect">
            <a:avLst/>
          </a:prstGeom>
          <a:noFill/>
          <a:ln w="9525">
            <a:noFill/>
            <a:miter lim="800000"/>
            <a:headEnd/>
            <a:tailEnd/>
          </a:ln>
        </p:spPr>
      </p:pic>
      <p:pic>
        <p:nvPicPr>
          <p:cNvPr id="11269" name="Content Placeholder 3" descr="babies_3"/>
          <p:cNvPicPr>
            <a:picLocks/>
          </p:cNvPicPr>
          <p:nvPr/>
        </p:nvPicPr>
        <p:blipFill>
          <a:blip r:embed="rId5" cstate="print"/>
          <a:srcRect/>
          <a:stretch>
            <a:fillRect/>
          </a:stretch>
        </p:blipFill>
        <p:spPr bwMode="auto">
          <a:xfrm>
            <a:off x="5353050" y="1752600"/>
            <a:ext cx="2724150" cy="2027238"/>
          </a:xfrm>
          <a:prstGeom prst="rect">
            <a:avLst/>
          </a:prstGeom>
          <a:noFill/>
          <a:ln w="9525">
            <a:noFill/>
            <a:miter lim="800000"/>
            <a:headEnd/>
            <a:tailEnd/>
          </a:ln>
        </p:spPr>
      </p:pic>
      <p:pic>
        <p:nvPicPr>
          <p:cNvPr id="11270" name="Content Placeholder 3" descr="Related image">
            <a:hlinkClick r:id="rId6"/>
          </p:cNvPr>
          <p:cNvPicPr>
            <a:picLocks/>
          </p:cNvPicPr>
          <p:nvPr/>
        </p:nvPicPr>
        <p:blipFill>
          <a:blip r:embed="rId7" cstate="print"/>
          <a:srcRect/>
          <a:stretch>
            <a:fillRect/>
          </a:stretch>
        </p:blipFill>
        <p:spPr bwMode="auto">
          <a:xfrm>
            <a:off x="1143000" y="1828800"/>
            <a:ext cx="1981200" cy="2057400"/>
          </a:xfrm>
          <a:prstGeom prst="rect">
            <a:avLst/>
          </a:prstGeom>
          <a:noFill/>
          <a:ln w="9525">
            <a:noFill/>
            <a:miter lim="800000"/>
            <a:headEnd/>
            <a:tailEnd/>
          </a:ln>
        </p:spPr>
      </p:pic>
      <p:pic>
        <p:nvPicPr>
          <p:cNvPr id="11271" name="Content Placeholder 5" descr="babies_2"/>
          <p:cNvPicPr>
            <a:picLocks/>
          </p:cNvPicPr>
          <p:nvPr/>
        </p:nvPicPr>
        <p:blipFill>
          <a:blip r:embed="rId8" cstate="print"/>
          <a:srcRect l="12350" t="-1183" r="9561" b="36794"/>
          <a:stretch>
            <a:fillRect/>
          </a:stretch>
        </p:blipFill>
        <p:spPr bwMode="auto">
          <a:xfrm>
            <a:off x="4724400" y="4648200"/>
            <a:ext cx="37338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US" sz="3600" b="1" dirty="0" smtClean="0">
                <a:solidFill>
                  <a:srgbClr val="000000"/>
                </a:solidFill>
                <a:latin typeface="+mn-lt"/>
                <a:cs typeface="Times New Roman" pitchFamily="18" charset="0"/>
              </a:rPr>
              <a:t>The Indiana Procedure</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smtClean="0"/>
          </a:p>
        </p:txBody>
      </p:sp>
      <p:sp>
        <p:nvSpPr>
          <p:cNvPr id="15363" name="Content Placeholder 2"/>
          <p:cNvSpPr>
            <a:spLocks noGrp="1"/>
          </p:cNvSpPr>
          <p:nvPr>
            <p:ph idx="1"/>
          </p:nvPr>
        </p:nvSpPr>
        <p:spPr>
          <a:xfrm>
            <a:off x="304800" y="533400"/>
            <a:ext cx="8610600" cy="6248400"/>
          </a:xfrm>
        </p:spPr>
        <p:txBody>
          <a:bodyPr rtlCol="0">
            <a:normAutofit lnSpcReduction="10000"/>
          </a:bodyPr>
          <a:lstStyle/>
          <a:p>
            <a:pPr marL="0" eaLnBrk="1" fontAlgn="auto" hangingPunct="1">
              <a:lnSpc>
                <a:spcPct val="115000"/>
              </a:lnSpc>
              <a:spcBef>
                <a:spcPct val="0"/>
              </a:spcBef>
              <a:spcAft>
                <a:spcPts val="1000"/>
              </a:spcAft>
              <a:buFont typeface="Arial" charset="0"/>
              <a:buNone/>
              <a:defRPr/>
            </a:pPr>
            <a:r>
              <a:rPr lang="en-US" sz="2000" dirty="0" smtClean="0">
                <a:solidFill>
                  <a:srgbClr val="000000"/>
                </a:solidFill>
                <a:latin typeface="Georgia" pitchFamily="18" charset="0"/>
                <a:ea typeface="Calibri" pitchFamily="34" charset="0"/>
                <a:cs typeface="Times New Roman" pitchFamily="18" charset="0"/>
              </a:rPr>
              <a:t> </a:t>
            </a:r>
            <a:endParaRPr lang="en-US" sz="2000" dirty="0" smtClean="0">
              <a:ea typeface="Calibri" pitchFamily="34" charset="0"/>
              <a:cs typeface="Times New Roman" pitchFamily="18" charset="0"/>
            </a:endParaRPr>
          </a:p>
          <a:p>
            <a:pPr marL="0" eaLnBrk="1" fontAlgn="auto" hangingPunct="1">
              <a:lnSpc>
                <a:spcPct val="115000"/>
              </a:lnSpc>
              <a:spcBef>
                <a:spcPct val="0"/>
              </a:spcBef>
              <a:spcAft>
                <a:spcPts val="1000"/>
              </a:spcAft>
              <a:buFont typeface="Arial" charset="0"/>
              <a:buNone/>
              <a:defRPr/>
            </a:pPr>
            <a:r>
              <a:rPr lang="en-US" sz="2800" dirty="0" smtClean="0">
                <a:ea typeface="Calibri" pitchFamily="34" charset="0"/>
                <a:cs typeface="Times New Roman" pitchFamily="18" charset="0"/>
              </a:rPr>
              <a:t>During the 1947 post -WW II Nuremberg Trials, when asked about their sterilization program, Nazi physicians referred to "the Indiana procedure."</a:t>
            </a:r>
            <a:endParaRPr lang="en-US" sz="2800" dirty="0" smtClean="0">
              <a:solidFill>
                <a:srgbClr val="000000"/>
              </a:solidFill>
              <a:ea typeface="Calibri" pitchFamily="34" charset="0"/>
              <a:cs typeface="Times New Roman" pitchFamily="18" charset="0"/>
            </a:endParaRPr>
          </a:p>
          <a:p>
            <a:pPr marL="0" eaLnBrk="1" fontAlgn="auto" hangingPunct="1">
              <a:lnSpc>
                <a:spcPct val="115000"/>
              </a:lnSpc>
              <a:spcBef>
                <a:spcPct val="0"/>
              </a:spcBef>
              <a:spcAft>
                <a:spcPts val="1000"/>
              </a:spcAft>
              <a:buFont typeface="Arial" charset="0"/>
              <a:buNone/>
              <a:defRPr/>
            </a:pPr>
            <a:endParaRPr lang="en-US" sz="2800" dirty="0" smtClean="0">
              <a:solidFill>
                <a:srgbClr val="000000"/>
              </a:solidFill>
              <a:ea typeface="Calibri" pitchFamily="34" charset="0"/>
              <a:cs typeface="Times New Roman" pitchFamily="18" charset="0"/>
            </a:endParaRPr>
          </a:p>
          <a:p>
            <a:pPr marL="0" eaLnBrk="1" fontAlgn="auto" hangingPunct="1">
              <a:lnSpc>
                <a:spcPct val="115000"/>
              </a:lnSpc>
              <a:spcBef>
                <a:spcPct val="0"/>
              </a:spcBef>
              <a:spcAft>
                <a:spcPts val="1000"/>
              </a:spcAft>
              <a:buFont typeface="Arial" charset="0"/>
              <a:buNone/>
              <a:defRPr/>
            </a:pPr>
            <a:endParaRPr lang="en-US" sz="2800" dirty="0" smtClean="0">
              <a:solidFill>
                <a:srgbClr val="000000"/>
              </a:solidFill>
              <a:ea typeface="Calibri" pitchFamily="34" charset="0"/>
              <a:cs typeface="Times New Roman" pitchFamily="18" charset="0"/>
            </a:endParaRPr>
          </a:p>
          <a:p>
            <a:pPr marL="0" eaLnBrk="1" fontAlgn="auto" hangingPunct="1">
              <a:lnSpc>
                <a:spcPct val="115000"/>
              </a:lnSpc>
              <a:spcBef>
                <a:spcPct val="0"/>
              </a:spcBef>
              <a:spcAft>
                <a:spcPts val="1000"/>
              </a:spcAft>
              <a:buFont typeface="Arial" charset="0"/>
              <a:buNone/>
              <a:defRPr/>
            </a:pPr>
            <a:endParaRPr lang="en-US" sz="2800" dirty="0" smtClean="0">
              <a:solidFill>
                <a:srgbClr val="000000"/>
              </a:solidFill>
              <a:ea typeface="Calibri" pitchFamily="34" charset="0"/>
              <a:cs typeface="Times New Roman" pitchFamily="18" charset="0"/>
            </a:endParaRPr>
          </a:p>
          <a:p>
            <a:pPr marL="0" eaLnBrk="1" fontAlgn="auto" hangingPunct="1">
              <a:lnSpc>
                <a:spcPct val="115000"/>
              </a:lnSpc>
              <a:spcBef>
                <a:spcPct val="0"/>
              </a:spcBef>
              <a:spcAft>
                <a:spcPts val="1000"/>
              </a:spcAft>
              <a:buFont typeface="Arial" charset="0"/>
              <a:buNone/>
              <a:defRPr/>
            </a:pPr>
            <a:endParaRPr lang="en-US" sz="2800" dirty="0" smtClean="0">
              <a:solidFill>
                <a:srgbClr val="000000"/>
              </a:solidFill>
              <a:ea typeface="Calibri" pitchFamily="34" charset="0"/>
              <a:cs typeface="Times New Roman" pitchFamily="18" charset="0"/>
            </a:endParaRPr>
          </a:p>
          <a:p>
            <a:pPr marL="0" eaLnBrk="1" fontAlgn="auto" hangingPunct="1">
              <a:lnSpc>
                <a:spcPct val="115000"/>
              </a:lnSpc>
              <a:spcBef>
                <a:spcPct val="0"/>
              </a:spcBef>
              <a:spcAft>
                <a:spcPts val="1000"/>
              </a:spcAft>
              <a:buFont typeface="Arial" charset="0"/>
              <a:buNone/>
              <a:defRPr/>
            </a:pPr>
            <a:endParaRPr lang="en-US" sz="2800" dirty="0" smtClean="0">
              <a:solidFill>
                <a:srgbClr val="000000"/>
              </a:solidFill>
              <a:ea typeface="Calibri" pitchFamily="34" charset="0"/>
              <a:cs typeface="Times New Roman" pitchFamily="18" charset="0"/>
            </a:endParaRPr>
          </a:p>
          <a:p>
            <a:pPr marL="0" algn="ctr" eaLnBrk="1" fontAlgn="auto" hangingPunct="1">
              <a:lnSpc>
                <a:spcPct val="115000"/>
              </a:lnSpc>
              <a:spcBef>
                <a:spcPct val="0"/>
              </a:spcBef>
              <a:spcAft>
                <a:spcPts val="1000"/>
              </a:spcAft>
              <a:buFont typeface="Arial" charset="0"/>
              <a:buNone/>
              <a:defRPr/>
            </a:pPr>
            <a:r>
              <a:rPr lang="en-US" sz="2800" u="sng" dirty="0" smtClean="0">
                <a:solidFill>
                  <a:srgbClr val="000000"/>
                </a:solidFill>
                <a:ea typeface="Calibri" pitchFamily="34" charset="0"/>
                <a:cs typeface="Times New Roman" pitchFamily="18" charset="0"/>
                <a:hlinkClick r:id="rId2"/>
              </a:rPr>
              <a:t>http://www.newswithviews.com/NWO/newworld17.htm</a:t>
            </a:r>
            <a:endParaRPr lang="en-US" sz="2400" dirty="0" smtClean="0">
              <a:ea typeface="Calibri" pitchFamily="34" charset="0"/>
              <a:cs typeface="Times New Roman" pitchFamily="18" charset="0"/>
            </a:endParaRPr>
          </a:p>
          <a:p>
            <a:pPr marL="0" algn="ctr" eaLnBrk="1" fontAlgn="auto" hangingPunct="1">
              <a:lnSpc>
                <a:spcPct val="115000"/>
              </a:lnSpc>
              <a:spcBef>
                <a:spcPct val="0"/>
              </a:spcBef>
              <a:spcAft>
                <a:spcPts val="1000"/>
              </a:spcAft>
              <a:buFont typeface="Arial" charset="0"/>
              <a:buNone/>
              <a:defRPr/>
            </a:pPr>
            <a:r>
              <a:rPr lang="en-US" sz="2400" dirty="0" smtClean="0">
                <a:solidFill>
                  <a:srgbClr val="000000"/>
                </a:solidFill>
                <a:ea typeface="Calibri" pitchFamily="34" charset="0"/>
                <a:cs typeface="Times New Roman" pitchFamily="18" charset="0"/>
              </a:rPr>
              <a:t>Dennis L. Cuddy, PhD   04.29.02</a:t>
            </a:r>
            <a:endParaRPr lang="en-US" sz="2400" dirty="0" smtClean="0">
              <a:ea typeface="Calibri" pitchFamily="34" charset="0"/>
              <a:cs typeface="Times New Roman" pitchFamily="18" charset="0"/>
            </a:endParaRPr>
          </a:p>
        </p:txBody>
      </p:sp>
      <p:pic>
        <p:nvPicPr>
          <p:cNvPr id="12292" name="Picture 3" descr="Image result for nuremberg trials">
            <a:hlinkClick r:id="rId3"/>
          </p:cNvPr>
          <p:cNvPicPr>
            <a:picLocks noChangeAspect="1" noChangeArrowheads="1"/>
          </p:cNvPicPr>
          <p:nvPr/>
        </p:nvPicPr>
        <p:blipFill>
          <a:blip r:embed="rId4" cstate="print"/>
          <a:srcRect/>
          <a:stretch>
            <a:fillRect/>
          </a:stretch>
        </p:blipFill>
        <p:spPr bwMode="auto">
          <a:xfrm>
            <a:off x="2286000" y="2668588"/>
            <a:ext cx="4572000" cy="2589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10600" cy="1143000"/>
          </a:xfrm>
        </p:spPr>
        <p:txBody>
          <a:bodyPr>
            <a:normAutofit/>
          </a:bodyPr>
          <a:lstStyle/>
          <a:p>
            <a:r>
              <a:rPr lang="en-US" sz="2800" dirty="0" smtClean="0">
                <a:latin typeface="Arial" pitchFamily="34" charset="0"/>
                <a:ea typeface="Times New Roman" pitchFamily="18" charset="0"/>
                <a:cs typeface="Times New Roman" pitchFamily="18" charset="0"/>
              </a:rPr>
              <a:t>The key lessons on the science of learning and development from Educating the Whole Child Report</a:t>
            </a:r>
            <a:endParaRPr lang="en-US" sz="2800" dirty="0"/>
          </a:p>
        </p:txBody>
      </p:sp>
      <p:sp>
        <p:nvSpPr>
          <p:cNvPr id="165889" name="Rectangle 1"/>
          <p:cNvSpPr>
            <a:spLocks noChangeArrowheads="1"/>
          </p:cNvSpPr>
          <p:nvPr/>
        </p:nvSpPr>
        <p:spPr bwMode="auto">
          <a:xfrm>
            <a:off x="304800" y="1295400"/>
            <a:ext cx="7924800" cy="56861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en-US" sz="1300" b="1" i="0" u="none" strike="noStrike" cap="none" normalizeH="0" baseline="0" dirty="0" smtClean="0">
              <a:ln>
                <a:noFill/>
              </a:ln>
              <a:solidFill>
                <a:srgbClr val="003A63"/>
              </a:solidFill>
              <a:effectLst/>
              <a:latin typeface="Arial" pitchFamily="34" charset="0"/>
              <a:ea typeface="Times New Roman" pitchFamily="18" charset="0"/>
              <a:cs typeface="Times New Roman" pitchFamily="18" charset="0"/>
            </a:endParaRPr>
          </a:p>
          <a:p>
            <a:pPr marL="0" marR="0" lvl="0" indent="0" algn="l" defTabSz="914400" rtl="0" eaLnBrk="1" fontAlgn="base" latinLnBrk="0" hangingPunct="1">
              <a:spcBef>
                <a:spcPct val="0"/>
              </a:spcBef>
              <a:spcAft>
                <a:spcPct val="0"/>
              </a:spcAft>
              <a:buClrTx/>
              <a:buSzTx/>
              <a:tabLst/>
            </a:pP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    --Development is malleable.</a:t>
            </a:r>
            <a:b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b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    --Variability in human development is the norm, not the exception.</a:t>
            </a:r>
            <a:endParaRPr lang="en-US" sz="2400" dirty="0" smtClean="0">
              <a:solidFill>
                <a:srgbClr val="000000"/>
              </a:solidFill>
              <a:latin typeface="Arial" pitchFamily="34" charset="0"/>
              <a:ea typeface="Times New Roman" pitchFamily="18" charset="0"/>
              <a:cs typeface="Times New Roman" pitchFamily="18" charset="0"/>
            </a:endParaRPr>
          </a:p>
          <a:p>
            <a:pPr marL="0" marR="0" lvl="0" indent="0" algn="l" defTabSz="914400" rtl="0" eaLnBrk="1" fontAlgn="base" latinLnBrk="0" hangingPunct="1">
              <a:spcBef>
                <a:spcPct val="0"/>
              </a:spcBef>
              <a:spcAft>
                <a:spcPct val="0"/>
              </a:spcAft>
              <a:buClrTx/>
              <a:buSzTx/>
              <a:tabLst/>
            </a:pP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    --Human relationships are the essential ingredient that catalyzes healthy development and learning.</a:t>
            </a:r>
            <a:b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b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    --Adversity affects learning—and the way schools respond matters.</a:t>
            </a:r>
            <a:b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b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    --Learning is social and emotional, as well as academic.</a:t>
            </a:r>
            <a:b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b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    </a:t>
            </a:r>
            <a:r>
              <a:rPr lang="en-US" sz="2400" dirty="0" smtClean="0">
                <a:solidFill>
                  <a:srgbClr val="000000"/>
                </a:solidFill>
                <a:latin typeface="Arial" pitchFamily="34" charset="0"/>
                <a:ea typeface="Times New Roman" pitchFamily="18" charset="0"/>
                <a:cs typeface="Times New Roman" pitchFamily="18" charset="0"/>
              </a:rPr>
              <a:t>--</a:t>
            </a:r>
            <a:r>
              <a:rPr kumimoji="0" lang="en-US" sz="2400" b="0"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Children actively construct knowledge based on their experiences, relationships, and social contexts.</a:t>
            </a:r>
          </a:p>
          <a:p>
            <a:pPr lvl="0" fontAlgn="base">
              <a:spcBef>
                <a:spcPct val="0"/>
              </a:spcBef>
              <a:spcAft>
                <a:spcPct val="0"/>
              </a:spcAft>
            </a:pPr>
            <a:r>
              <a:rPr lang="en-US" sz="1600" dirty="0" smtClean="0">
                <a:latin typeface="Arial" pitchFamily="34" charset="0"/>
                <a:cs typeface="Arial" pitchFamily="34" charset="0"/>
              </a:rPr>
              <a:t>                     </a:t>
            </a:r>
          </a:p>
          <a:p>
            <a:pPr lvl="0" fontAlgn="base">
              <a:spcBef>
                <a:spcPct val="0"/>
              </a:spcBef>
              <a:spcAft>
                <a:spcPct val="0"/>
              </a:spcAft>
            </a:pPr>
            <a:r>
              <a:rPr lang="en-US" sz="1600" dirty="0" smtClean="0">
                <a:latin typeface="Arial" pitchFamily="34" charset="0"/>
                <a:cs typeface="Arial" pitchFamily="34" charset="0"/>
              </a:rPr>
              <a:t>              -- Educating the Whole Child Report  2018  </a:t>
            </a:r>
            <a:r>
              <a:rPr lang="en-US" sz="1600" dirty="0" smtClean="0">
                <a:latin typeface="Arial" pitchFamily="34" charset="0"/>
                <a:cs typeface="Arial" pitchFamily="34" charset="0"/>
                <a:hlinkClick r:id="rId2"/>
              </a:rPr>
              <a:t>www.learningpolicyinstitute.org</a:t>
            </a:r>
            <a:endParaRPr lang="en-US" sz="1600" dirty="0" smtClean="0">
              <a:latin typeface="Arial" pitchFamily="34" charset="0"/>
              <a:cs typeface="Arial" pitchFamily="34" charset="0"/>
            </a:endParaRPr>
          </a:p>
          <a:p>
            <a:pPr lvl="0" fontAlgn="base">
              <a:spcBef>
                <a:spcPct val="0"/>
              </a:spcBef>
              <a:spcAft>
                <a:spcPct val="0"/>
              </a:spcAft>
            </a:pPr>
            <a:endParaRPr lang="en-US" sz="1600" dirty="0" smtClean="0">
              <a:latin typeface="Arial" pitchFamily="34" charset="0"/>
              <a:cs typeface="Arial" pitchFamily="34" charset="0"/>
            </a:endParaRPr>
          </a:p>
          <a:p>
            <a:pPr lvl="0" fontAlgn="base">
              <a:spcBef>
                <a:spcPct val="0"/>
              </a:spcBef>
              <a:spcAft>
                <a:spcPct val="0"/>
              </a:spcAft>
            </a:pPr>
            <a:r>
              <a:rPr lang="en-US" sz="1600" dirty="0" smtClean="0">
                <a:latin typeface="Arial" pitchFamily="34" charset="0"/>
                <a:cs typeface="Arial" pitchFamily="34" charset="0"/>
              </a:rPr>
              <a:t> </a:t>
            </a:r>
            <a:endParaRPr lang="en-US" sz="1400" dirty="0" smtClean="0">
              <a:latin typeface="Arial" pitchFamily="34" charset="0"/>
              <a:cs typeface="Arial" pitchFamily="34" charset="0"/>
            </a:endParaRPr>
          </a:p>
          <a:p>
            <a:pPr lvl="0" fontAlgn="base">
              <a:spcBef>
                <a:spcPct val="0"/>
              </a:spcBef>
              <a:spcAft>
                <a:spcPct val="0"/>
              </a:spcAf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pPr eaLnBrk="1" hangingPunct="1"/>
            <a:r>
              <a:rPr lang="en-US" sz="3200" smtClean="0">
                <a:latin typeface="Times New Roman" pitchFamily="18" charset="0"/>
                <a:ea typeface="Meiryo UI" pitchFamily="34" charset="-128"/>
                <a:cs typeface="Times New Roman" pitchFamily="18" charset="0"/>
              </a:rPr>
              <a:t>Multiple authentic and equitable assessments </a:t>
            </a:r>
          </a:p>
        </p:txBody>
      </p:sp>
      <p:sp>
        <p:nvSpPr>
          <p:cNvPr id="12291" name="Content Placeholder 2"/>
          <p:cNvSpPr>
            <a:spLocks noGrp="1"/>
          </p:cNvSpPr>
          <p:nvPr>
            <p:ph idx="1"/>
          </p:nvPr>
        </p:nvSpPr>
        <p:spPr>
          <a:xfrm>
            <a:off x="0" y="990600"/>
            <a:ext cx="9372600" cy="5715000"/>
          </a:xfrm>
        </p:spPr>
        <p:txBody>
          <a:bodyPr/>
          <a:lstStyle/>
          <a:p>
            <a:pPr eaLnBrk="1" hangingPunct="1">
              <a:buFont typeface="Arial" charset="0"/>
              <a:buNone/>
            </a:pPr>
            <a:r>
              <a:rPr lang="en-US" sz="2800" dirty="0" smtClean="0">
                <a:latin typeface="Times New Roman" pitchFamily="18" charset="0"/>
                <a:cs typeface="Times New Roman" pitchFamily="18" charset="0"/>
              </a:rPr>
              <a:t>  “Cross the river in a crowd and the crocodile won’t eat you.”</a:t>
            </a:r>
          </a:p>
          <a:p>
            <a:pPr eaLnBrk="1" hangingPunct="1"/>
            <a:endParaRPr lang="en-US" dirty="0" smtClean="0">
              <a:latin typeface="Times New Roman" pitchFamily="18" charset="0"/>
              <a:cs typeface="Times New Roman" pitchFamily="18" charset="0"/>
            </a:endParaRPr>
          </a:p>
          <a:p>
            <a:pPr eaLnBrk="1" hangingPunct="1"/>
            <a:endParaRPr lang="en-US" sz="1800" dirty="0" smtClean="0">
              <a:latin typeface="Times New Roman" pitchFamily="18" charset="0"/>
              <a:cs typeface="Times New Roman" pitchFamily="18" charset="0"/>
            </a:endParaRPr>
          </a:p>
          <a:p>
            <a:pPr eaLnBrk="1" hangingPunct="1">
              <a:buFont typeface="Arial" charset="0"/>
              <a:buNone/>
            </a:pPr>
            <a:r>
              <a:rPr lang="en-US" dirty="0" smtClean="0">
                <a:latin typeface="Times New Roman" pitchFamily="18" charset="0"/>
                <a:cs typeface="Times New Roman" pitchFamily="18" charset="0"/>
              </a:rPr>
              <a:t>  Provide students a variety of ways to show what they know and can do </a:t>
            </a:r>
          </a:p>
          <a:p>
            <a:pPr eaLnBrk="1" hangingPunct="1">
              <a:buFont typeface="Arial" charset="0"/>
              <a:buNone/>
            </a:pPr>
            <a:endParaRPr lang="en-US" dirty="0" smtClean="0">
              <a:latin typeface="Times New Roman" pitchFamily="18" charset="0"/>
              <a:cs typeface="Times New Roman" pitchFamily="18" charset="0"/>
            </a:endParaRPr>
          </a:p>
          <a:p>
            <a:pPr eaLnBrk="1" hangingPunct="1">
              <a:buFont typeface="Arial" charset="0"/>
              <a:buNone/>
            </a:pPr>
            <a:endParaRPr lang="en-US" dirty="0" smtClean="0">
              <a:latin typeface="Times New Roman" pitchFamily="18" charset="0"/>
              <a:cs typeface="Times New Roman" pitchFamily="18" charset="0"/>
            </a:endParaRPr>
          </a:p>
          <a:p>
            <a:pPr eaLnBrk="1" hangingPunct="1"/>
            <a:endParaRPr lang="en-US" dirty="0" smtClean="0">
              <a:latin typeface="Times New Roman" pitchFamily="18" charset="0"/>
              <a:cs typeface="Times New Roman" pitchFamily="18" charset="0"/>
            </a:endParaRPr>
          </a:p>
          <a:p>
            <a:pPr eaLnBrk="1" hangingPunct="1">
              <a:buFont typeface="Arial" charset="0"/>
              <a:buNone/>
            </a:pPr>
            <a:r>
              <a:rPr lang="en-US" dirty="0" smtClean="0">
                <a:latin typeface="Times New Roman" pitchFamily="18" charset="0"/>
                <a:cs typeface="Times New Roman" pitchFamily="18" charset="0"/>
              </a:rPr>
              <a:t>  Is it professional malpractice not to provide assessment options?</a:t>
            </a:r>
          </a:p>
        </p:txBody>
      </p:sp>
      <p:pic>
        <p:nvPicPr>
          <p:cNvPr id="12292" name="Picture 3" descr="https://encrypted-tbn2.gstatic.com/images?q=tbn:ANd9GcSx-EZGl5u7QmLIO4gDU-JOGzj9cq1wY-LZrDx8reeIlcXwBJ8qZA">
            <a:hlinkClick r:id="rId2"/>
          </p:cNvPr>
          <p:cNvPicPr>
            <a:picLocks noChangeAspect="1" noChangeArrowheads="1"/>
          </p:cNvPicPr>
          <p:nvPr/>
        </p:nvPicPr>
        <p:blipFill>
          <a:blip r:embed="rId3" cstate="print"/>
          <a:srcRect l="25714" t="6718" r="8571" b="19215"/>
          <a:stretch>
            <a:fillRect/>
          </a:stretch>
        </p:blipFill>
        <p:spPr bwMode="auto">
          <a:xfrm>
            <a:off x="3810000" y="1524000"/>
            <a:ext cx="1905000" cy="914400"/>
          </a:xfrm>
          <a:prstGeom prst="rect">
            <a:avLst/>
          </a:prstGeom>
          <a:noFill/>
          <a:ln w="9525">
            <a:noFill/>
            <a:miter lim="800000"/>
            <a:headEnd/>
            <a:tailEnd/>
          </a:ln>
        </p:spPr>
      </p:pic>
      <p:pic>
        <p:nvPicPr>
          <p:cNvPr id="12293" name="Picture 4" descr="https://encrypted-tbn3.gstatic.com/images?q=tbn:ANd9GcTyR8NgNla9h-Yddms_DHzjpkAC9l2mXslOgYVo3yAWtbMiHILQ">
            <a:hlinkClick r:id="rId4"/>
          </p:cNvPr>
          <p:cNvPicPr>
            <a:picLocks noChangeAspect="1" noChangeArrowheads="1"/>
          </p:cNvPicPr>
          <p:nvPr/>
        </p:nvPicPr>
        <p:blipFill>
          <a:blip r:embed="rId5" cstate="print"/>
          <a:srcRect l="9354" t="9525" r="15448"/>
          <a:stretch>
            <a:fillRect/>
          </a:stretch>
        </p:blipFill>
        <p:spPr bwMode="auto">
          <a:xfrm>
            <a:off x="5715000" y="5988050"/>
            <a:ext cx="1981200" cy="641350"/>
          </a:xfrm>
          <a:prstGeom prst="rect">
            <a:avLst/>
          </a:prstGeom>
          <a:noFill/>
          <a:ln w="9525">
            <a:noFill/>
            <a:miter lim="800000"/>
            <a:headEnd/>
            <a:tailEnd/>
          </a:ln>
        </p:spPr>
      </p:pic>
      <p:pic>
        <p:nvPicPr>
          <p:cNvPr id="12294" name="Picture 7" descr="https://encrypted-tbn0.gstatic.com/images?q=tbn:ANd9GcSou5f_pELSnKQMTDz7--SV5o8hBmSpW4J_CpREiFyU3Qu3pgLg">
            <a:hlinkClick r:id="rId6"/>
          </p:cNvPr>
          <p:cNvPicPr>
            <a:picLocks noChangeAspect="1" noChangeArrowheads="1"/>
          </p:cNvPicPr>
          <p:nvPr/>
        </p:nvPicPr>
        <p:blipFill>
          <a:blip r:embed="rId7" cstate="print"/>
          <a:srcRect/>
          <a:stretch>
            <a:fillRect/>
          </a:stretch>
        </p:blipFill>
        <p:spPr bwMode="auto">
          <a:xfrm>
            <a:off x="6019800" y="3505200"/>
            <a:ext cx="2438400" cy="1524000"/>
          </a:xfrm>
          <a:prstGeom prst="rect">
            <a:avLst/>
          </a:prstGeom>
          <a:noFill/>
          <a:ln w="9525">
            <a:noFill/>
            <a:miter lim="800000"/>
            <a:headEnd/>
            <a:tailEnd/>
          </a:ln>
        </p:spPr>
      </p:pic>
      <p:pic>
        <p:nvPicPr>
          <p:cNvPr id="12295" name="Picture 9" descr="https://encrypted-tbn3.gstatic.com/images?q=tbn:ANd9GcSqwqq4M9wD8S3yR_8dwFuY4AUPbHETby7Zpvk1Lavlkp6axuQd_Q">
            <a:hlinkClick r:id="rId8"/>
          </p:cNvPr>
          <p:cNvPicPr>
            <a:picLocks noChangeAspect="1" noChangeArrowheads="1"/>
          </p:cNvPicPr>
          <p:nvPr/>
        </p:nvPicPr>
        <p:blipFill>
          <a:blip r:embed="rId9" cstate="print"/>
          <a:srcRect l="7336" t="13402" r="6178" b="12370"/>
          <a:stretch>
            <a:fillRect/>
          </a:stretch>
        </p:blipFill>
        <p:spPr bwMode="auto">
          <a:xfrm>
            <a:off x="762000" y="3657600"/>
            <a:ext cx="2133600" cy="1371600"/>
          </a:xfrm>
          <a:prstGeom prst="rect">
            <a:avLst/>
          </a:prstGeom>
          <a:noFill/>
          <a:ln w="9525">
            <a:noFill/>
            <a:miter lim="800000"/>
            <a:headEnd/>
            <a:tailEnd/>
          </a:ln>
        </p:spPr>
      </p:pic>
      <p:pic>
        <p:nvPicPr>
          <p:cNvPr id="12296" name="Picture 11" descr="https://encrypted-tbn3.gstatic.com/images?q=tbn:ANd9GcSZp2aHODwvIHXIpdjMIKHtLcMuKZjwXO4X7l7V_imF2zn5GBKa4w">
            <a:hlinkClick r:id="rId10"/>
          </p:cNvPr>
          <p:cNvPicPr>
            <a:picLocks noChangeAspect="1" noChangeArrowheads="1"/>
          </p:cNvPicPr>
          <p:nvPr/>
        </p:nvPicPr>
        <p:blipFill>
          <a:blip r:embed="rId11" cstate="print"/>
          <a:srcRect t="9412" b="12157"/>
          <a:stretch>
            <a:fillRect/>
          </a:stretch>
        </p:blipFill>
        <p:spPr bwMode="auto">
          <a:xfrm>
            <a:off x="3762375" y="3276600"/>
            <a:ext cx="1876425"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762000"/>
          </a:xfrm>
        </p:spPr>
        <p:txBody>
          <a:bodyPr>
            <a:noAutofit/>
          </a:bodyPr>
          <a:lstStyle/>
          <a:p>
            <a:r>
              <a:rPr lang="en-US" sz="3200" dirty="0" smtClean="0">
                <a:latin typeface="Arial" pitchFamily="34" charset="0"/>
                <a:cs typeface="Arial" pitchFamily="34" charset="0"/>
              </a:rPr>
              <a:t>Multiple Measures: Redefining success</a:t>
            </a:r>
            <a:endParaRPr lang="en-US" sz="3200" dirty="0">
              <a:latin typeface="Arial" pitchFamily="34" charset="0"/>
              <a:cs typeface="Arial" pitchFamily="34" charset="0"/>
            </a:endParaRPr>
          </a:p>
        </p:txBody>
      </p:sp>
      <p:sp>
        <p:nvSpPr>
          <p:cNvPr id="4" name="Content Placeholder 3"/>
          <p:cNvSpPr>
            <a:spLocks noGrp="1"/>
          </p:cNvSpPr>
          <p:nvPr>
            <p:ph idx="1"/>
          </p:nvPr>
        </p:nvSpPr>
        <p:spPr>
          <a:xfrm>
            <a:off x="228600" y="1600200"/>
            <a:ext cx="8686800" cy="4525963"/>
          </a:xfrm>
        </p:spPr>
        <p:txBody>
          <a:bodyPr>
            <a:normAutofit fontScale="92500" lnSpcReduction="10000"/>
          </a:bodyPr>
          <a:lstStyle/>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r>
              <a:rPr lang="en-US" sz="2800" dirty="0" smtClean="0"/>
              <a:t>Giving students more than one way </a:t>
            </a:r>
          </a:p>
          <a:p>
            <a:pPr algn="ctr">
              <a:buNone/>
            </a:pPr>
            <a:r>
              <a:rPr lang="en-US" sz="2800" dirty="0" smtClean="0"/>
              <a:t>to show what they know and can do</a:t>
            </a:r>
            <a:endParaRPr lang="en-US" sz="2800" dirty="0"/>
          </a:p>
        </p:txBody>
      </p:sp>
      <p:pic>
        <p:nvPicPr>
          <p:cNvPr id="6" name="Picture 5" descr="C:\Users\John\Desktop\download (1).jpg"/>
          <p:cNvPicPr/>
          <p:nvPr/>
        </p:nvPicPr>
        <p:blipFill>
          <a:blip r:embed="rId2" cstate="print"/>
          <a:srcRect/>
          <a:stretch>
            <a:fillRect/>
          </a:stretch>
        </p:blipFill>
        <p:spPr bwMode="auto">
          <a:xfrm>
            <a:off x="3200400" y="1447800"/>
            <a:ext cx="28194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pPr eaLnBrk="1" hangingPunct="1"/>
            <a:r>
              <a:rPr lang="en-US" sz="3200" dirty="0" smtClean="0">
                <a:latin typeface="Times New Roman" pitchFamily="18" charset="0"/>
                <a:cs typeface="Times New Roman" pitchFamily="18" charset="0"/>
              </a:rPr>
              <a:t>6. Our government schools have a public purpose, not a private purpose</a:t>
            </a:r>
            <a:endParaRPr lang="en-US" sz="3200" dirty="0" smtClean="0"/>
          </a:p>
        </p:txBody>
      </p:sp>
      <p:sp>
        <p:nvSpPr>
          <p:cNvPr id="13315" name="Content Placeholder 2"/>
          <p:cNvSpPr>
            <a:spLocks noGrp="1"/>
          </p:cNvSpPr>
          <p:nvPr>
            <p:ph idx="1"/>
          </p:nvPr>
        </p:nvSpPr>
        <p:spPr>
          <a:xfrm>
            <a:off x="228600" y="1295400"/>
            <a:ext cx="8686800" cy="4525963"/>
          </a:xfrm>
        </p:spPr>
        <p:txBody>
          <a:bodyPr/>
          <a:lstStyle/>
          <a:p>
            <a:pPr eaLnBrk="1" hangingPunct="1">
              <a:buFont typeface="Arial" charset="0"/>
              <a:buNone/>
            </a:pPr>
            <a:r>
              <a:rPr lang="en-US" sz="2800" dirty="0" smtClean="0"/>
              <a:t>   </a:t>
            </a:r>
            <a:r>
              <a:rPr lang="en-US" sz="2800" dirty="0" smtClean="0">
                <a:latin typeface="Times New Roman" pitchFamily="18" charset="0"/>
                <a:cs typeface="Times New Roman" pitchFamily="18" charset="0"/>
              </a:rPr>
              <a:t>According to Jefferson, the purpose of public education is to “nurture virtuous citizenship” and a viable democracy</a:t>
            </a:r>
          </a:p>
          <a:p>
            <a:pPr eaLnBrk="1" hangingPunct="1">
              <a:buFont typeface="Arial" charset="0"/>
              <a:buNone/>
            </a:pPr>
            <a:endParaRPr lang="en-US" dirty="0" smtClean="0">
              <a:latin typeface="Times New Roman" pitchFamily="18" charset="0"/>
              <a:cs typeface="Times New Roman" pitchFamily="18" charset="0"/>
            </a:endParaRPr>
          </a:p>
          <a:p>
            <a:pPr eaLnBrk="1" hangingPunct="1">
              <a:buFont typeface="Arial" charset="0"/>
              <a:buNone/>
            </a:pPr>
            <a:endParaRPr lang="en-US" dirty="0" smtClean="0">
              <a:latin typeface="Times New Roman" pitchFamily="18" charset="0"/>
              <a:cs typeface="Times New Roman" pitchFamily="18" charset="0"/>
            </a:endParaRPr>
          </a:p>
          <a:p>
            <a:pPr eaLnBrk="1" hangingPunct="1">
              <a:buFont typeface="Arial" charset="0"/>
              <a:buNone/>
            </a:pPr>
            <a:r>
              <a:rPr lang="en-US" dirty="0" smtClean="0">
                <a:latin typeface="Times New Roman" pitchFamily="18" charset="0"/>
                <a:cs typeface="Times New Roman" pitchFamily="18" charset="0"/>
              </a:rPr>
              <a:t> </a:t>
            </a:r>
            <a:endParaRPr lang="en-US" dirty="0" smtClean="0"/>
          </a:p>
          <a:p>
            <a:pPr eaLnBrk="1" hangingPunct="1">
              <a:buFont typeface="Arial" charset="0"/>
              <a:buNone/>
            </a:pPr>
            <a:endParaRPr lang="en-US" sz="1400" dirty="0" smtClean="0">
              <a:latin typeface="Times New Roman" pitchFamily="18" charset="0"/>
              <a:cs typeface="Times New Roman" pitchFamily="18" charset="0"/>
            </a:endParaRPr>
          </a:p>
          <a:p>
            <a:pPr eaLnBrk="1" hangingPunct="1">
              <a:buFont typeface="Arial" charset="0"/>
              <a:buNone/>
            </a:pPr>
            <a:r>
              <a:rPr lang="en-US" sz="2800" dirty="0" smtClean="0">
                <a:latin typeface="Times New Roman" pitchFamily="18" charset="0"/>
                <a:cs typeface="Times New Roman" pitchFamily="18" charset="0"/>
              </a:rPr>
              <a:t>Transformational Community Schools “Where neighbor- hoods practice self-determination” </a:t>
            </a:r>
          </a:p>
          <a:p>
            <a:pPr eaLnBrk="1" hangingPunct="1">
              <a:buFont typeface="Arial" charset="0"/>
              <a:buNone/>
            </a:pPr>
            <a:endParaRPr lang="en-US" dirty="0" smtClean="0"/>
          </a:p>
          <a:p>
            <a:pPr eaLnBrk="1" hangingPunct="1">
              <a:buFont typeface="Arial" charset="0"/>
              <a:buNone/>
            </a:pPr>
            <a:endParaRPr lang="en-US" dirty="0" smtClean="0"/>
          </a:p>
        </p:txBody>
      </p:sp>
      <p:pic>
        <p:nvPicPr>
          <p:cNvPr id="13316" name="Picture 3" descr="https://encrypted-tbn3.gstatic.com/images?q=tbn:ANd9GcQc0INFYZnnd2JKTRHGTi4JiSGfvSkh_ur0HUsPIe9_aHMNhMhl">
            <a:hlinkClick r:id="rId2"/>
          </p:cNvPr>
          <p:cNvPicPr>
            <a:picLocks noChangeAspect="1" noChangeArrowheads="1"/>
          </p:cNvPicPr>
          <p:nvPr/>
        </p:nvPicPr>
        <p:blipFill>
          <a:blip r:embed="rId3" cstate="print"/>
          <a:srcRect/>
          <a:stretch>
            <a:fillRect/>
          </a:stretch>
        </p:blipFill>
        <p:spPr bwMode="auto">
          <a:xfrm>
            <a:off x="5410200" y="2514600"/>
            <a:ext cx="3148013" cy="1524000"/>
          </a:xfrm>
          <a:prstGeom prst="rect">
            <a:avLst/>
          </a:prstGeom>
          <a:noFill/>
          <a:ln w="9525">
            <a:noFill/>
            <a:miter lim="800000"/>
            <a:headEnd/>
            <a:tailEnd/>
          </a:ln>
        </p:spPr>
      </p:pic>
      <p:pic>
        <p:nvPicPr>
          <p:cNvPr id="13317" name="Picture 5" descr="https://encrypted-tbn3.gstatic.com/images?q=tbn:ANd9GcSFclKu8qZOma9QUt7QK6rZ_o5Nrboy91yUFWP2G68QH1Jet6ZuHw"/>
          <p:cNvPicPr>
            <a:picLocks noChangeAspect="1" noChangeArrowheads="1"/>
          </p:cNvPicPr>
          <p:nvPr/>
        </p:nvPicPr>
        <p:blipFill>
          <a:blip r:embed="rId4" cstate="print"/>
          <a:srcRect l="21095" t="7692" r="1949" b="7693"/>
          <a:stretch>
            <a:fillRect/>
          </a:stretch>
        </p:blipFill>
        <p:spPr bwMode="auto">
          <a:xfrm>
            <a:off x="838200" y="2438400"/>
            <a:ext cx="4033838" cy="1676400"/>
          </a:xfrm>
          <a:prstGeom prst="rect">
            <a:avLst/>
          </a:prstGeom>
          <a:noFill/>
          <a:ln w="9525">
            <a:noFill/>
            <a:miter lim="800000"/>
            <a:headEnd/>
            <a:tailEnd/>
          </a:ln>
        </p:spPr>
      </p:pic>
      <p:pic>
        <p:nvPicPr>
          <p:cNvPr id="13318" name="Picture 6" descr="https://encrypted-tbn3.gstatic.com/images?q=tbn:ANd9GcQ-0I39Fe2Nshkg50kNpnQRMP4nmtAun8w05dKQQHgDywNoRlgs">
            <a:hlinkClick r:id="rId5"/>
          </p:cNvPr>
          <p:cNvPicPr>
            <a:picLocks noChangeAspect="1" noChangeArrowheads="1"/>
          </p:cNvPicPr>
          <p:nvPr/>
        </p:nvPicPr>
        <p:blipFill>
          <a:blip r:embed="rId6" cstate="print">
            <a:lum contrast="-10000"/>
          </a:blip>
          <a:srcRect l="5040" t="10313" r="2261" b="5460"/>
          <a:stretch>
            <a:fillRect/>
          </a:stretch>
        </p:blipFill>
        <p:spPr bwMode="auto">
          <a:xfrm>
            <a:off x="914400" y="5299075"/>
            <a:ext cx="2282825" cy="1254125"/>
          </a:xfrm>
          <a:prstGeom prst="rect">
            <a:avLst/>
          </a:prstGeom>
          <a:noFill/>
          <a:ln w="9525">
            <a:noFill/>
            <a:miter lim="800000"/>
            <a:headEnd/>
            <a:tailEnd/>
          </a:ln>
        </p:spPr>
      </p:pic>
      <p:pic>
        <p:nvPicPr>
          <p:cNvPr id="13319" name="Picture 7" descr="https://encrypted-tbn2.gstatic.com/images?q=tbn:ANd9GcSfMPgEOTt8YMqjLpKc47Ay7U3ZNfNXHxAcGcKcnBZkoBY_GiiR">
            <a:hlinkClick r:id="rId7"/>
          </p:cNvPr>
          <p:cNvPicPr>
            <a:picLocks noChangeAspect="1" noChangeArrowheads="1"/>
          </p:cNvPicPr>
          <p:nvPr/>
        </p:nvPicPr>
        <p:blipFill>
          <a:blip r:embed="rId8" cstate="print"/>
          <a:srcRect l="3090" t="4745" r="2191" b="6517"/>
          <a:stretch>
            <a:fillRect/>
          </a:stretch>
        </p:blipFill>
        <p:spPr bwMode="auto">
          <a:xfrm>
            <a:off x="5722938" y="4876800"/>
            <a:ext cx="2582862" cy="1716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04800" y="-1677281"/>
            <a:ext cx="8610599" cy="82330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sz="1100" b="1" dirty="0" smtClean="0">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sz="1100" b="1" dirty="0" smtClean="0">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sz="1100" b="1" dirty="0" smtClean="0">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Education for Citizenship</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CIVIC LITERACY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What does America’s constitutional democratic republic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require of its public schools?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Summary:   </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Literacy and numeracy are each  fundamental  for  participation  in our community, but so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is the knowledge and capacity of   citizens to make sense of their democratic society. Since the demo-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cratic</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way of life is built upon opportunities to learn what it is about and practice how it might be led, civic literacy is the capacity of students to experience democracy inside and outside of their public school. Civic literacy embodies the knowledge, skills, and decision-making activities students need to participate and initiate progress in their classroom, community, and the greater world. It is the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foun-dation</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by which a democratic society functions: citizen self-determination as a means to create avenues for peaceful change. This is what our democracy requires of its schools.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 must remove the contradictions in our culture that embrace democratic ends for its schools,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but resists the actual practice in schools of the democratic means from which the ends cannot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be separated. </a:t>
            </a:r>
            <a:r>
              <a:rPr kumimoji="0" lang="en-US" sz="16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1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Institute for Democracy in Education </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True democracy doesn’t use education to move the worker-citizen from unskilled to skilled. Instead, </a:t>
            </a:r>
          </a:p>
          <a:p>
            <a:pPr marL="0" marR="0" lvl="0" indent="0"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relies on education to position every citizen to govern. This project of democratic education can be carried out only by educators with the critical commitment to act on behalf of freedom and social justice that serve as a model for their students to discover their own personal power, social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transfor</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p>
            <a:pPr marL="0" marR="0" lvl="0" indent="0"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mative</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potential, and most of all their spirit of hope.         </a:t>
            </a:r>
            <a:r>
              <a:rPr kumimoji="0" lang="en-US" sz="1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from the ideas of Antonia Darner (1997)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John Harris Loflin Democratic Education Consortium Indianapolis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381000"/>
            <a:ext cx="8229600" cy="1143000"/>
          </a:xfrm>
        </p:spPr>
        <p:txBody>
          <a:bodyPr rtlCol="0">
            <a:normAutofit fontScale="90000"/>
          </a:bodyPr>
          <a:lstStyle/>
          <a:p>
            <a:pPr eaLnBrk="1" fontAlgn="auto" hangingPunct="1">
              <a:spcAft>
                <a:spcPts val="0"/>
              </a:spcAft>
              <a:defRPr/>
            </a:pPr>
            <a:r>
              <a:rPr lang="en-US" dirty="0" smtClean="0"/>
              <a:t>Transformational Community Schools</a:t>
            </a:r>
          </a:p>
        </p:txBody>
      </p:sp>
      <p:sp>
        <p:nvSpPr>
          <p:cNvPr id="64515" name="Content Placeholder 2"/>
          <p:cNvSpPr>
            <a:spLocks noGrp="1"/>
          </p:cNvSpPr>
          <p:nvPr>
            <p:ph idx="1"/>
          </p:nvPr>
        </p:nvSpPr>
        <p:spPr>
          <a:xfrm>
            <a:off x="457200" y="1417637"/>
            <a:ext cx="8229600" cy="4525963"/>
          </a:xfrm>
        </p:spPr>
        <p:txBody>
          <a:bodyPr>
            <a:normAutofit lnSpcReduction="10000"/>
          </a:bodyPr>
          <a:lstStyle/>
          <a:p>
            <a:pPr eaLnBrk="1" hangingPunct="1">
              <a:buFont typeface="Arial" charset="0"/>
              <a:buNone/>
            </a:pPr>
            <a:endParaRPr lang="en-US" dirty="0" smtClean="0"/>
          </a:p>
          <a:p>
            <a:pPr eaLnBrk="1" hangingPunct="1">
              <a:buFont typeface="Arial" charset="0"/>
              <a:buNone/>
            </a:pPr>
            <a:r>
              <a:rPr lang="en-US" dirty="0" smtClean="0"/>
              <a:t>Schools in a community run by the community</a:t>
            </a:r>
          </a:p>
          <a:p>
            <a:pPr eaLnBrk="1" hangingPunct="1">
              <a:buFont typeface="Arial" charset="0"/>
              <a:buNone/>
            </a:pPr>
            <a:r>
              <a:rPr lang="en-US" dirty="0" smtClean="0"/>
              <a:t>Providers/professionals from outside the community find a protégé who will eventually take their place.</a:t>
            </a:r>
          </a:p>
          <a:p>
            <a:pPr eaLnBrk="1" hangingPunct="1">
              <a:buFont typeface="Arial" charset="0"/>
              <a:buNone/>
            </a:pPr>
            <a:r>
              <a:rPr lang="en-US" dirty="0" smtClean="0"/>
              <a:t>This supports the self-determination and self-reliance of the community</a:t>
            </a:r>
          </a:p>
          <a:p>
            <a:pPr eaLnBrk="1" hangingPunct="1">
              <a:buFont typeface="Arial" charset="0"/>
              <a:buNone/>
            </a:pPr>
            <a:endParaRPr lang="en-US" dirty="0" smtClean="0"/>
          </a:p>
          <a:p>
            <a:pPr>
              <a:buNone/>
            </a:pPr>
            <a:r>
              <a:rPr lang="en-US" sz="1600" dirty="0" smtClean="0">
                <a:hlinkClick r:id="rId2"/>
              </a:rPr>
              <a:t>http://vorcreatex.com/wp-content/uploads/2019/03/Transformational-Community-Schools.pdf</a:t>
            </a:r>
            <a:endParaRPr lang="en-US" sz="1600" dirty="0" smtClean="0"/>
          </a:p>
          <a:p>
            <a:pPr>
              <a:buNone/>
            </a:pPr>
            <a:endParaRPr lang="en-US" sz="1600" dirty="0" smtClean="0"/>
          </a:p>
          <a:p>
            <a:pPr eaLnBrk="1" hangingPunct="1">
              <a:buFont typeface="Arial" charset="0"/>
              <a:buNone/>
            </a:pPr>
            <a:endParaRPr lang="en-US"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457200" y="-76200"/>
            <a:ext cx="8229600" cy="1143000"/>
          </a:xfrm>
        </p:spPr>
        <p:txBody>
          <a:bodyPr/>
          <a:lstStyle/>
          <a:p>
            <a:pPr eaLnBrk="1" hangingPunct="1"/>
            <a:r>
              <a:rPr lang="en-US" sz="3200" smtClean="0">
                <a:latin typeface="Times New Roman" pitchFamily="18" charset="0"/>
                <a:cs typeface="Times New Roman" pitchFamily="18" charset="0"/>
              </a:rPr>
              <a:t>Parent Voices: Local School Councils</a:t>
            </a:r>
            <a:endParaRPr lang="en-US" sz="3200" smtClean="0"/>
          </a:p>
        </p:txBody>
      </p:sp>
      <p:sp>
        <p:nvSpPr>
          <p:cNvPr id="14339" name="Content Placeholder 4"/>
          <p:cNvSpPr>
            <a:spLocks noGrp="1"/>
          </p:cNvSpPr>
          <p:nvPr>
            <p:ph idx="1"/>
          </p:nvPr>
        </p:nvSpPr>
        <p:spPr>
          <a:xfrm>
            <a:off x="457200" y="990600"/>
            <a:ext cx="8229600" cy="5135563"/>
          </a:xfrm>
        </p:spPr>
        <p:txBody>
          <a:bodyPr/>
          <a:lstStyle/>
          <a:p>
            <a:pPr eaLnBrk="1" hangingPunct="1">
              <a:buFont typeface="Arial" charset="0"/>
              <a:buNone/>
            </a:pPr>
            <a:r>
              <a:rPr lang="en-US" sz="2800" dirty="0" smtClean="0">
                <a:latin typeface="Times New Roman" pitchFamily="18" charset="0"/>
                <a:cs typeface="Times New Roman" pitchFamily="18" charset="0"/>
              </a:rPr>
              <a:t>6 parents + 2 community members--elected every 2 yrs</a:t>
            </a:r>
          </a:p>
          <a:p>
            <a:pPr eaLnBrk="1" hangingPunct="1">
              <a:buFont typeface="Arial" charset="0"/>
              <a:buNone/>
            </a:pPr>
            <a:r>
              <a:rPr lang="en-US" sz="2800" dirty="0" smtClean="0">
                <a:latin typeface="Times New Roman" pitchFamily="18" charset="0"/>
                <a:cs typeface="Times New Roman" pitchFamily="18" charset="0"/>
              </a:rPr>
              <a:t>2 teachers + 1 student (if high school)</a:t>
            </a:r>
          </a:p>
          <a:p>
            <a:pPr eaLnBrk="1" hangingPunct="1">
              <a:buFont typeface="Arial" charset="0"/>
              <a:buNone/>
            </a:pPr>
            <a:r>
              <a:rPr lang="en-US" sz="2800" dirty="0" smtClean="0">
                <a:latin typeface="Times New Roman" pitchFamily="18" charset="0"/>
                <a:cs typeface="Times New Roman" pitchFamily="18" charset="0"/>
              </a:rPr>
              <a:t>1 school principal</a:t>
            </a:r>
          </a:p>
          <a:p>
            <a:pPr eaLnBrk="1" hangingPunct="1">
              <a:buFont typeface="Arial" charset="0"/>
              <a:buNone/>
            </a:pPr>
            <a:endParaRPr lang="en-US" sz="1600" dirty="0" smtClean="0">
              <a:latin typeface="Times New Roman" pitchFamily="18" charset="0"/>
              <a:cs typeface="Times New Roman" pitchFamily="18" charset="0"/>
            </a:endParaRPr>
          </a:p>
          <a:p>
            <a:pPr eaLnBrk="1" hangingPunct="1">
              <a:buFont typeface="Arial" charset="0"/>
              <a:buNone/>
            </a:pPr>
            <a:r>
              <a:rPr lang="en-US" sz="2800" dirty="0" smtClean="0">
                <a:latin typeface="Times New Roman" pitchFamily="18" charset="0"/>
                <a:cs typeface="Times New Roman" pitchFamily="18" charset="0"/>
              </a:rPr>
              <a:t>Help develop, approve, monitor school’s  improvement plan and budget</a:t>
            </a:r>
          </a:p>
          <a:p>
            <a:pPr eaLnBrk="1" hangingPunct="1">
              <a:buFont typeface="Arial" charset="0"/>
              <a:buNone/>
            </a:pPr>
            <a:r>
              <a:rPr lang="en-US" sz="2800" dirty="0" smtClean="0">
                <a:latin typeface="Times New Roman" pitchFamily="18" charset="0"/>
                <a:cs typeface="Times New Roman" pitchFamily="18" charset="0"/>
              </a:rPr>
              <a:t>Hire/fire the principal</a:t>
            </a:r>
          </a:p>
          <a:p>
            <a:pPr eaLnBrk="1" hangingPunct="1">
              <a:buFont typeface="Arial" charset="0"/>
              <a:buNone/>
            </a:pPr>
            <a:endParaRPr lang="en-US" sz="2400" dirty="0" smtClean="0">
              <a:latin typeface="Times New Roman" pitchFamily="18" charset="0"/>
              <a:cs typeface="Times New Roman" pitchFamily="18" charset="0"/>
            </a:endParaRPr>
          </a:p>
        </p:txBody>
      </p:sp>
      <p:pic>
        <p:nvPicPr>
          <p:cNvPr id="14340" name="Picture 5" descr="https://encrypted-tbn1.gstatic.com/images?q=tbn:ANd9GcRJUw_pTPPZLSyWl8VJs1G7GY43FHYky0tMdFby4fQSbhylBkF6fg">
            <a:hlinkClick r:id="rId3"/>
          </p:cNvPr>
          <p:cNvPicPr>
            <a:picLocks noChangeAspect="1" noChangeArrowheads="1"/>
          </p:cNvPicPr>
          <p:nvPr/>
        </p:nvPicPr>
        <p:blipFill>
          <a:blip r:embed="rId4" cstate="print"/>
          <a:srcRect l="5690" t="30252" b="4605"/>
          <a:stretch>
            <a:fillRect/>
          </a:stretch>
        </p:blipFill>
        <p:spPr bwMode="auto">
          <a:xfrm>
            <a:off x="423863" y="4953000"/>
            <a:ext cx="2471737" cy="1133475"/>
          </a:xfrm>
          <a:prstGeom prst="rect">
            <a:avLst/>
          </a:prstGeom>
          <a:noFill/>
          <a:ln w="9525">
            <a:noFill/>
            <a:miter lim="800000"/>
            <a:headEnd/>
            <a:tailEnd/>
          </a:ln>
        </p:spPr>
      </p:pic>
      <p:pic>
        <p:nvPicPr>
          <p:cNvPr id="14341" name="Picture 6" descr="https://encrypted-tbn2.gstatic.com/images?q=tbn:ANd9GcT0htg0ZnOJjiFEeVtk9aCwnn2A76dOjc4oZ_u0Zrz5Z6X-0r-zGQ">
            <a:hlinkClick r:id="rId5"/>
          </p:cNvPr>
          <p:cNvPicPr>
            <a:picLocks noChangeAspect="1" noChangeArrowheads="1"/>
          </p:cNvPicPr>
          <p:nvPr/>
        </p:nvPicPr>
        <p:blipFill>
          <a:blip r:embed="rId6" cstate="print"/>
          <a:srcRect t="16034" b="18143"/>
          <a:stretch>
            <a:fillRect/>
          </a:stretch>
        </p:blipFill>
        <p:spPr bwMode="auto">
          <a:xfrm>
            <a:off x="3124200" y="5105400"/>
            <a:ext cx="2651125" cy="1141413"/>
          </a:xfrm>
          <a:prstGeom prst="rect">
            <a:avLst/>
          </a:prstGeom>
          <a:noFill/>
          <a:ln w="9525">
            <a:noFill/>
            <a:miter lim="800000"/>
            <a:headEnd/>
            <a:tailEnd/>
          </a:ln>
        </p:spPr>
      </p:pic>
      <p:pic>
        <p:nvPicPr>
          <p:cNvPr id="14342" name="Picture 7" descr="https://encrypted-tbn2.gstatic.com/images?q=tbn:ANd9GcRcKB-rFc1xtTLb-hWna2iVHuhFCg7GCuNU6ZcznEdFwtCU377OZQ">
            <a:hlinkClick r:id="rId7"/>
          </p:cNvPr>
          <p:cNvPicPr>
            <a:picLocks noChangeAspect="1" noChangeArrowheads="1"/>
          </p:cNvPicPr>
          <p:nvPr/>
        </p:nvPicPr>
        <p:blipFill>
          <a:blip r:embed="rId8" cstate="print"/>
          <a:srcRect l="6180" t="30435" r="2678" b="10146"/>
          <a:stretch>
            <a:fillRect/>
          </a:stretch>
        </p:blipFill>
        <p:spPr bwMode="auto">
          <a:xfrm>
            <a:off x="4876800" y="3581400"/>
            <a:ext cx="2741613" cy="900113"/>
          </a:xfrm>
          <a:prstGeom prst="rect">
            <a:avLst/>
          </a:prstGeom>
          <a:noFill/>
          <a:ln w="9525">
            <a:noFill/>
            <a:miter lim="800000"/>
            <a:headEnd/>
            <a:tailEnd/>
          </a:ln>
        </p:spPr>
      </p:pic>
      <p:pic>
        <p:nvPicPr>
          <p:cNvPr id="14343" name="Picture 8" descr="https://encrypted-tbn2.gstatic.com/images?q=tbn:ANd9GcRMJttQ8Ku9N0dPw5F3pDMxQLrKLO6WnXb389EIpJ1jfazBA5UXKw">
            <a:hlinkClick r:id="rId9"/>
          </p:cNvPr>
          <p:cNvPicPr>
            <a:picLocks noChangeAspect="1" noChangeArrowheads="1"/>
          </p:cNvPicPr>
          <p:nvPr/>
        </p:nvPicPr>
        <p:blipFill>
          <a:blip r:embed="rId10" cstate="print"/>
          <a:srcRect t="12186" b="17787"/>
          <a:stretch>
            <a:fillRect/>
          </a:stretch>
        </p:blipFill>
        <p:spPr bwMode="auto">
          <a:xfrm>
            <a:off x="6096000" y="4953000"/>
            <a:ext cx="2622550" cy="1219200"/>
          </a:xfrm>
          <a:prstGeom prst="rect">
            <a:avLst/>
          </a:prstGeom>
          <a:noFill/>
          <a:ln w="9525">
            <a:noFill/>
            <a:miter lim="800000"/>
            <a:headEnd/>
            <a:tailEnd/>
          </a:ln>
        </p:spPr>
      </p:pic>
      <p:pic>
        <p:nvPicPr>
          <p:cNvPr id="14344" name="Picture 11" descr="https://encrypted-tbn1.gstatic.com/images?q=tbn:ANd9GcRRK9cKoCc_CWUg4zPU51dNbhOrADwe2TF9G7SihFoWtbXQCL1o">
            <a:hlinkClick r:id="rId11"/>
          </p:cNvPr>
          <p:cNvPicPr>
            <a:picLocks noChangeAspect="1" noChangeArrowheads="1"/>
          </p:cNvPicPr>
          <p:nvPr/>
        </p:nvPicPr>
        <p:blipFill>
          <a:blip r:embed="rId12" cstate="print">
            <a:lum bright="30000" contrast="30000"/>
          </a:blip>
          <a:srcRect l="15868" t="31033" r="9915" b="23645"/>
          <a:stretch>
            <a:fillRect/>
          </a:stretch>
        </p:blipFill>
        <p:spPr bwMode="auto">
          <a:xfrm>
            <a:off x="6400800" y="1676400"/>
            <a:ext cx="1676400"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685800"/>
          </a:xfrm>
        </p:spPr>
        <p:txBody>
          <a:bodyPr/>
          <a:lstStyle/>
          <a:p>
            <a:pPr eaLnBrk="1" hangingPunct="1"/>
            <a:r>
              <a:rPr lang="en-US" sz="3200" smtClean="0">
                <a:latin typeface="Times New Roman" pitchFamily="18" charset="0"/>
                <a:cs typeface="Times New Roman" pitchFamily="18" charset="0"/>
              </a:rPr>
              <a:t>Student &amp; Youth Voices</a:t>
            </a:r>
            <a:endParaRPr lang="en-US" sz="3200" smtClean="0"/>
          </a:p>
        </p:txBody>
      </p:sp>
      <p:sp>
        <p:nvSpPr>
          <p:cNvPr id="15363" name="Content Placeholder 2"/>
          <p:cNvSpPr>
            <a:spLocks noGrp="1"/>
          </p:cNvSpPr>
          <p:nvPr>
            <p:ph idx="1"/>
          </p:nvPr>
        </p:nvSpPr>
        <p:spPr>
          <a:xfrm>
            <a:off x="457200" y="914400"/>
            <a:ext cx="8229600" cy="5638800"/>
          </a:xfrm>
        </p:spPr>
        <p:txBody>
          <a:bodyPr>
            <a:normAutofit fontScale="55000" lnSpcReduction="20000"/>
          </a:bodyPr>
          <a:lstStyle/>
          <a:p>
            <a:pPr eaLnBrk="1">
              <a:buFont typeface="Arial" charset="0"/>
              <a:buNone/>
            </a:pPr>
            <a:r>
              <a:rPr lang="en-US" sz="5100" dirty="0" smtClean="0">
                <a:latin typeface="Times New Roman" pitchFamily="18" charset="0"/>
                <a:cs typeface="Times New Roman" pitchFamily="18" charset="0"/>
              </a:rPr>
              <a:t>What can students do to help run their school?</a:t>
            </a:r>
          </a:p>
          <a:p>
            <a:pPr eaLnBrk="1" hangingPunct="1">
              <a:buFont typeface="Arial" charset="0"/>
              <a:buNone/>
            </a:pPr>
            <a:r>
              <a:rPr lang="en-US" sz="5100" dirty="0" smtClean="0">
                <a:latin typeface="Times New Roman" pitchFamily="18" charset="0"/>
                <a:cs typeface="Times New Roman" pitchFamily="18" charset="0"/>
              </a:rPr>
              <a:t>Young people must be a part of creating the world they will inherit   </a:t>
            </a:r>
          </a:p>
          <a:p>
            <a:pPr eaLnBrk="1" hangingPunct="1">
              <a:buFont typeface="Arial" charset="0"/>
              <a:buNone/>
            </a:pPr>
            <a:r>
              <a:rPr lang="en-US" sz="5100" dirty="0" smtClean="0">
                <a:latin typeface="Times New Roman" pitchFamily="18" charset="0"/>
                <a:cs typeface="Times New Roman" pitchFamily="18" charset="0"/>
              </a:rPr>
              <a:t>View global hip hop youth culture as an asset, not a liability</a:t>
            </a: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r>
              <a:rPr lang="en-US" sz="2400" dirty="0" smtClean="0">
                <a:latin typeface="Times New Roman" pitchFamily="18" charset="0"/>
                <a:cs typeface="Times New Roman" pitchFamily="18" charset="0"/>
              </a:rPr>
              <a:t>          Japan                             Brazil                               </a:t>
            </a:r>
          </a:p>
          <a:p>
            <a:pPr eaLnBrk="1" hangingPunct="1">
              <a:buFont typeface="Arial" charset="0"/>
              <a:buNone/>
            </a:pPr>
            <a:r>
              <a:rPr lang="en-US" sz="2400" dirty="0" smtClean="0">
                <a:latin typeface="Times New Roman" pitchFamily="18" charset="0"/>
                <a:cs typeface="Times New Roman" pitchFamily="18" charset="0"/>
              </a:rPr>
              <a:t>      Japan                                                                          India</a:t>
            </a: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Japan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Brazil </a:t>
            </a:r>
            <a:r>
              <a:rPr lang="en-US" sz="2400" dirty="0" smtClean="0">
                <a:latin typeface="Times New Roman" pitchFamily="18" charset="0"/>
                <a:cs typeface="Times New Roman" pitchFamily="18" charset="0"/>
              </a:rPr>
              <a:t>               </a:t>
            </a:r>
          </a:p>
          <a:p>
            <a:pPr eaLnBrk="1" hangingPunct="1">
              <a:buFont typeface="Arial" charse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India </a:t>
            </a:r>
          </a:p>
        </p:txBody>
      </p:sp>
      <p:pic>
        <p:nvPicPr>
          <p:cNvPr id="15364" name="Picture 3" descr="https://encrypted-tbn1.gstatic.com/images?q=tbn:ANd9GcRahUad4UYKv0J0gApfg8kkM4ZHlKPPIpQc4ctz98o-v1ohUJ7ZdQ">
            <a:hlinkClick r:id="rId2"/>
          </p:cNvPr>
          <p:cNvPicPr>
            <a:picLocks noChangeAspect="1" noChangeArrowheads="1"/>
          </p:cNvPicPr>
          <p:nvPr/>
        </p:nvPicPr>
        <p:blipFill>
          <a:blip r:embed="rId3" cstate="print"/>
          <a:srcRect b="17752"/>
          <a:stretch>
            <a:fillRect/>
          </a:stretch>
        </p:blipFill>
        <p:spPr bwMode="auto">
          <a:xfrm>
            <a:off x="304800" y="2895600"/>
            <a:ext cx="2481263" cy="1524000"/>
          </a:xfrm>
          <a:prstGeom prst="rect">
            <a:avLst/>
          </a:prstGeom>
          <a:noFill/>
          <a:ln w="9525">
            <a:noFill/>
            <a:miter lim="800000"/>
            <a:headEnd/>
            <a:tailEnd/>
          </a:ln>
        </p:spPr>
      </p:pic>
      <p:pic>
        <p:nvPicPr>
          <p:cNvPr id="15365" name="Picture 4" descr="https://encrypted-tbn0.gstatic.com/images?q=tbn:ANd9GcSkYhb_-RDOEZ9EOowW9VW-B63X9XqayP1iXE8Qys56sLBDw6jW">
            <a:hlinkClick r:id="rId4"/>
          </p:cNvPr>
          <p:cNvPicPr>
            <a:picLocks noChangeAspect="1" noChangeArrowheads="1"/>
          </p:cNvPicPr>
          <p:nvPr/>
        </p:nvPicPr>
        <p:blipFill>
          <a:blip r:embed="rId5" cstate="print"/>
          <a:srcRect/>
          <a:stretch>
            <a:fillRect/>
          </a:stretch>
        </p:blipFill>
        <p:spPr bwMode="auto">
          <a:xfrm>
            <a:off x="3429000" y="2667000"/>
            <a:ext cx="2616200" cy="1749425"/>
          </a:xfrm>
          <a:prstGeom prst="rect">
            <a:avLst/>
          </a:prstGeom>
          <a:noFill/>
          <a:ln w="9525">
            <a:noFill/>
            <a:miter lim="800000"/>
            <a:headEnd/>
            <a:tailEnd/>
          </a:ln>
        </p:spPr>
      </p:pic>
      <p:pic>
        <p:nvPicPr>
          <p:cNvPr id="15366" name="Picture 5" descr="https://encrypted-tbn3.gstatic.com/images?q=tbn:ANd9GcRpzXo43JaUKBGnir93h3A16m3l3dvxd-awh2oU52yACaGVvzV2EA">
            <a:hlinkClick r:id="rId6"/>
          </p:cNvPr>
          <p:cNvPicPr>
            <a:picLocks noChangeAspect="1" noChangeArrowheads="1"/>
          </p:cNvPicPr>
          <p:nvPr/>
        </p:nvPicPr>
        <p:blipFill>
          <a:blip r:embed="rId7" cstate="print"/>
          <a:srcRect t="13638"/>
          <a:stretch>
            <a:fillRect/>
          </a:stretch>
        </p:blipFill>
        <p:spPr bwMode="auto">
          <a:xfrm>
            <a:off x="6324600" y="2743200"/>
            <a:ext cx="2465388" cy="1600200"/>
          </a:xfrm>
          <a:prstGeom prst="rect">
            <a:avLst/>
          </a:prstGeom>
          <a:noFill/>
          <a:ln w="9525">
            <a:noFill/>
            <a:miter lim="800000"/>
            <a:headEnd/>
            <a:tailEnd/>
          </a:ln>
        </p:spPr>
      </p:pic>
      <p:pic>
        <p:nvPicPr>
          <p:cNvPr id="15367" name="Picture 7" descr="https://encrypted-tbn0.gstatic.com/images?q=tbn:ANd9GcQI9bTnNf86ikjmgB0O0FO1horRuFwu9FylL1EE5gmaX6L9ocFq">
            <a:hlinkClick r:id="rId8"/>
          </p:cNvPr>
          <p:cNvPicPr>
            <a:picLocks noChangeAspect="1" noChangeArrowheads="1"/>
          </p:cNvPicPr>
          <p:nvPr/>
        </p:nvPicPr>
        <p:blipFill>
          <a:blip r:embed="rId9" cstate="print">
            <a:lum bright="20000" contrast="10000"/>
          </a:blip>
          <a:srcRect t="12192" b="17224"/>
          <a:stretch>
            <a:fillRect/>
          </a:stretch>
        </p:blipFill>
        <p:spPr bwMode="auto">
          <a:xfrm>
            <a:off x="533400" y="4724400"/>
            <a:ext cx="2286000" cy="1143000"/>
          </a:xfrm>
          <a:prstGeom prst="rect">
            <a:avLst/>
          </a:prstGeom>
          <a:noFill/>
          <a:ln w="9525">
            <a:noFill/>
            <a:miter lim="800000"/>
            <a:headEnd/>
            <a:tailEnd/>
          </a:ln>
        </p:spPr>
      </p:pic>
      <p:pic>
        <p:nvPicPr>
          <p:cNvPr id="15368" name="Picture 8" descr="https://encrypted-tbn3.gstatic.com/images?q=tbn:ANd9GcThqj29X6EHll26TT4hTk74EbbgqbWSR1mi2fONWwUVwKLYKZekMA">
            <a:hlinkClick r:id="rId10"/>
          </p:cNvPr>
          <p:cNvPicPr>
            <a:picLocks noChangeAspect="1" noChangeArrowheads="1"/>
          </p:cNvPicPr>
          <p:nvPr/>
        </p:nvPicPr>
        <p:blipFill>
          <a:blip r:embed="rId11" cstate="print"/>
          <a:srcRect l="5940" r="5214" b="23557"/>
          <a:stretch>
            <a:fillRect/>
          </a:stretch>
        </p:blipFill>
        <p:spPr bwMode="auto">
          <a:xfrm>
            <a:off x="3505200" y="4800600"/>
            <a:ext cx="1905000" cy="1154113"/>
          </a:xfrm>
          <a:prstGeom prst="rect">
            <a:avLst/>
          </a:prstGeom>
          <a:noFill/>
          <a:ln w="9525">
            <a:noFill/>
            <a:miter lim="800000"/>
            <a:headEnd/>
            <a:tailEnd/>
          </a:ln>
        </p:spPr>
      </p:pic>
      <p:pic>
        <p:nvPicPr>
          <p:cNvPr id="15369" name="Picture 10" descr="https://encrypted-tbn0.gstatic.com/images?q=tbn:ANd9GcQGLATaFR6dhLTW-WuMhFgCperq8leI_N6LdmW4f-EY9tjahdIP">
            <a:hlinkClick r:id="rId12"/>
          </p:cNvPr>
          <p:cNvPicPr>
            <a:picLocks noChangeAspect="1" noChangeArrowheads="1"/>
          </p:cNvPicPr>
          <p:nvPr/>
        </p:nvPicPr>
        <p:blipFill>
          <a:blip r:embed="rId13" cstate="print"/>
          <a:srcRect/>
          <a:stretch>
            <a:fillRect/>
          </a:stretch>
        </p:blipFill>
        <p:spPr bwMode="auto">
          <a:xfrm>
            <a:off x="5943600" y="4724400"/>
            <a:ext cx="26670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a:bodyPr>
          <a:lstStyle/>
          <a:p>
            <a:r>
              <a:rPr lang="en-US" sz="3200" dirty="0" smtClean="0">
                <a:latin typeface="Arial" pitchFamily="34" charset="0"/>
                <a:cs typeface="Arial" pitchFamily="34" charset="0"/>
              </a:rPr>
              <a:t>Student Voice</a:t>
            </a:r>
          </a:p>
        </p:txBody>
      </p:sp>
      <p:sp>
        <p:nvSpPr>
          <p:cNvPr id="3" name="Content Placeholder 2"/>
          <p:cNvSpPr>
            <a:spLocks noGrp="1"/>
          </p:cNvSpPr>
          <p:nvPr>
            <p:ph idx="1"/>
          </p:nvPr>
        </p:nvSpPr>
        <p:spPr>
          <a:xfrm>
            <a:off x="457200" y="1295400"/>
            <a:ext cx="8229600" cy="5029200"/>
          </a:xfrm>
        </p:spPr>
        <p:txBody>
          <a:bodyPr>
            <a:normAutofit fontScale="25000" lnSpcReduction="20000"/>
          </a:bodyPr>
          <a:lstStyle/>
          <a:p>
            <a:pPr>
              <a:buNone/>
              <a:defRPr/>
            </a:pPr>
            <a:endParaRPr lang="en-US" sz="3800" dirty="0" smtClean="0"/>
          </a:p>
          <a:p>
            <a:pPr algn="ctr">
              <a:buNone/>
              <a:defRPr/>
            </a:pPr>
            <a:r>
              <a:rPr lang="en-US" sz="8000" dirty="0" smtClean="0">
                <a:latin typeface="Arial" pitchFamily="34" charset="0"/>
                <a:cs typeface="Arial" pitchFamily="34" charset="0"/>
              </a:rPr>
              <a:t>Democracy  “Two wolves and a sheep deciding what to have for lunch.”</a:t>
            </a:r>
          </a:p>
          <a:p>
            <a:pPr>
              <a:buNone/>
              <a:defRPr/>
            </a:pPr>
            <a:endParaRPr lang="en-US" sz="8000" dirty="0" smtClean="0">
              <a:latin typeface="Arial" pitchFamily="34" charset="0"/>
              <a:cs typeface="Arial" pitchFamily="34" charset="0"/>
            </a:endParaRPr>
          </a:p>
          <a:p>
            <a:pPr algn="ctr">
              <a:buNone/>
              <a:defRPr/>
            </a:pPr>
            <a:r>
              <a:rPr lang="en-US" sz="8000" dirty="0" smtClean="0">
                <a:latin typeface="Arial" pitchFamily="34" charset="0"/>
                <a:cs typeface="Arial" pitchFamily="34" charset="0"/>
              </a:rPr>
              <a:t>Native American saying: </a:t>
            </a:r>
          </a:p>
          <a:p>
            <a:pPr algn="ctr">
              <a:buNone/>
              <a:defRPr/>
            </a:pPr>
            <a:r>
              <a:rPr lang="en-US" sz="8000" dirty="0" smtClean="0">
                <a:latin typeface="Arial" pitchFamily="34" charset="0"/>
                <a:cs typeface="Arial" pitchFamily="34" charset="0"/>
              </a:rPr>
              <a:t>“Whatever you do for me without me is against me.”</a:t>
            </a:r>
          </a:p>
          <a:p>
            <a:pPr>
              <a:buNone/>
              <a:defRPr/>
            </a:pPr>
            <a:endParaRPr lang="en-US" sz="8000" dirty="0" smtClean="0">
              <a:latin typeface="Arial" pitchFamily="34" charset="0"/>
              <a:cs typeface="Arial" pitchFamily="34" charset="0"/>
            </a:endParaRPr>
          </a:p>
          <a:p>
            <a:pPr>
              <a:buNone/>
              <a:defRPr/>
            </a:pPr>
            <a:r>
              <a:rPr lang="en-US" sz="8000" dirty="0" smtClean="0">
                <a:latin typeface="Arial" pitchFamily="34" charset="0"/>
                <a:cs typeface="Arial" pitchFamily="34" charset="0"/>
              </a:rPr>
              <a:t>UK</a:t>
            </a:r>
          </a:p>
          <a:p>
            <a:pPr lvl="1">
              <a:buNone/>
              <a:defRPr/>
            </a:pPr>
            <a:r>
              <a:rPr lang="en-US" sz="8000" dirty="0" smtClean="0">
                <a:latin typeface="Arial" pitchFamily="34" charset="0"/>
                <a:cs typeface="Arial" pitchFamily="34" charset="0"/>
              </a:rPr>
              <a:t>School Councils </a:t>
            </a:r>
            <a:r>
              <a:rPr lang="en-US" sz="8000" dirty="0" smtClean="0">
                <a:latin typeface="Arial" pitchFamily="34" charset="0"/>
                <a:cs typeface="Arial" pitchFamily="34" charset="0"/>
                <a:hlinkClick r:id="rId2"/>
              </a:rPr>
              <a:t>https</a:t>
            </a:r>
            <a:r>
              <a:rPr lang="en-US" sz="8000" dirty="0">
                <a:latin typeface="Arial" pitchFamily="34" charset="0"/>
                <a:cs typeface="Arial" pitchFamily="34" charset="0"/>
                <a:hlinkClick r:id="rId2"/>
              </a:rPr>
              <a:t>://www.schoolcouncils.org</a:t>
            </a:r>
            <a:r>
              <a:rPr lang="en-US" sz="8000" dirty="0" smtClean="0">
                <a:latin typeface="Arial" pitchFamily="34" charset="0"/>
                <a:cs typeface="Arial" pitchFamily="34" charset="0"/>
                <a:hlinkClick r:id="rId2"/>
              </a:rPr>
              <a:t>/</a:t>
            </a:r>
            <a:endParaRPr lang="en-US" sz="8000" dirty="0" smtClean="0">
              <a:latin typeface="Arial" pitchFamily="34" charset="0"/>
              <a:cs typeface="Arial" pitchFamily="34" charset="0"/>
            </a:endParaRPr>
          </a:p>
          <a:p>
            <a:pPr lvl="1">
              <a:buNone/>
              <a:defRPr/>
            </a:pPr>
            <a:endParaRPr lang="en-US" sz="8000" dirty="0" smtClean="0">
              <a:latin typeface="Arial" pitchFamily="34" charset="0"/>
              <a:cs typeface="Arial" pitchFamily="34" charset="0"/>
            </a:endParaRPr>
          </a:p>
          <a:p>
            <a:pPr>
              <a:buNone/>
              <a:defRPr/>
            </a:pPr>
            <a:r>
              <a:rPr lang="en-US" sz="8000" dirty="0" smtClean="0">
                <a:latin typeface="Arial" pitchFamily="34" charset="0"/>
                <a:cs typeface="Arial" pitchFamily="34" charset="0"/>
              </a:rPr>
              <a:t>Australia</a:t>
            </a:r>
          </a:p>
          <a:p>
            <a:pPr lvl="1">
              <a:buNone/>
              <a:defRPr/>
            </a:pPr>
            <a:r>
              <a:rPr lang="en-US" sz="8000" i="1" dirty="0" smtClean="0">
                <a:latin typeface="Arial" pitchFamily="34" charset="0"/>
                <a:cs typeface="Arial" pitchFamily="34" charset="0"/>
              </a:rPr>
              <a:t>CONNECT Magazine  </a:t>
            </a:r>
            <a:r>
              <a:rPr lang="en-US" sz="8000" dirty="0" smtClean="0">
                <a:latin typeface="Arial" pitchFamily="34" charset="0"/>
                <a:cs typeface="Arial" pitchFamily="34" charset="0"/>
                <a:hlinkClick r:id="rId3"/>
              </a:rPr>
              <a:t>https://research.acer.edu.au/connect/</a:t>
            </a:r>
            <a:endParaRPr lang="en-US" sz="8000" dirty="0" smtClean="0">
              <a:latin typeface="Arial" pitchFamily="34" charset="0"/>
              <a:cs typeface="Arial" pitchFamily="34" charset="0"/>
            </a:endParaRPr>
          </a:p>
          <a:p>
            <a:pPr lvl="1">
              <a:buNone/>
              <a:defRPr/>
            </a:pPr>
            <a:endParaRPr lang="en-US" sz="8000" i="1" dirty="0">
              <a:latin typeface="Arial" pitchFamily="34" charset="0"/>
              <a:cs typeface="Arial" pitchFamily="34" charset="0"/>
            </a:endParaRPr>
          </a:p>
          <a:p>
            <a:pPr>
              <a:buNone/>
              <a:defRPr/>
            </a:pPr>
            <a:r>
              <a:rPr lang="en-US" sz="8000" dirty="0" smtClean="0">
                <a:latin typeface="Arial" pitchFamily="34" charset="0"/>
                <a:cs typeface="Arial" pitchFamily="34" charset="0"/>
              </a:rPr>
              <a:t>United States</a:t>
            </a:r>
          </a:p>
          <a:p>
            <a:pPr lvl="1">
              <a:buNone/>
              <a:defRPr/>
            </a:pPr>
            <a:r>
              <a:rPr lang="en-US" sz="8000" dirty="0" smtClean="0">
                <a:latin typeface="Arial" pitchFamily="34" charset="0"/>
                <a:cs typeface="Arial" pitchFamily="34" charset="0"/>
              </a:rPr>
              <a:t>Meaningful Student Involvement in every aspect of the educational process</a:t>
            </a:r>
          </a:p>
          <a:p>
            <a:pPr lvl="1">
              <a:buNone/>
              <a:defRPr/>
            </a:pPr>
            <a:r>
              <a:rPr lang="en-US" sz="8000" dirty="0" smtClean="0">
                <a:latin typeface="Arial" pitchFamily="34" charset="0"/>
                <a:cs typeface="Arial" pitchFamily="34" charset="0"/>
              </a:rPr>
              <a:t>Adam Fletcher  SoundOut.org  </a:t>
            </a:r>
            <a:r>
              <a:rPr lang="en-US" sz="8000" dirty="0" smtClean="0">
                <a:latin typeface="Arial" pitchFamily="34" charset="0"/>
                <a:cs typeface="Arial" pitchFamily="34" charset="0"/>
                <a:hlinkClick r:id="rId4"/>
              </a:rPr>
              <a:t>https://soundout.org/</a:t>
            </a:r>
            <a:endParaRPr lang="en-US" sz="8000" dirty="0" smtClean="0">
              <a:latin typeface="Arial" pitchFamily="34" charset="0"/>
              <a:cs typeface="Arial" pitchFamily="34" charset="0"/>
            </a:endParaRPr>
          </a:p>
          <a:p>
            <a:pPr lvl="2">
              <a:buNone/>
              <a:defRPr/>
            </a:pPr>
            <a:endParaRPr lang="en-US" sz="8000" dirty="0" smtClean="0">
              <a:latin typeface="Arial" pitchFamily="34" charset="0"/>
              <a:cs typeface="Arial" pitchFamily="34" charset="0"/>
            </a:endParaRPr>
          </a:p>
          <a:p>
            <a:pPr>
              <a:buNone/>
              <a:defRPr/>
            </a:pPr>
            <a:r>
              <a:rPr lang="en-US" sz="8000" dirty="0" smtClean="0">
                <a:latin typeface="Arial" pitchFamily="34" charset="0"/>
                <a:cs typeface="Arial" pitchFamily="34" charset="0"/>
              </a:rPr>
              <a:t>Classroom </a:t>
            </a:r>
            <a:r>
              <a:rPr lang="en-US" sz="8000" dirty="0">
                <a:latin typeface="Arial" pitchFamily="34" charset="0"/>
                <a:cs typeface="Arial" pitchFamily="34" charset="0"/>
              </a:rPr>
              <a:t>M</a:t>
            </a:r>
            <a:r>
              <a:rPr lang="en-US" sz="8000" dirty="0" smtClean="0">
                <a:latin typeface="Arial" pitchFamily="34" charset="0"/>
                <a:cs typeface="Arial" pitchFamily="34" charset="0"/>
              </a:rPr>
              <a:t>eetings</a:t>
            </a:r>
          </a:p>
          <a:p>
            <a:pPr>
              <a:buFont typeface="Arial" charset="0"/>
              <a:buNone/>
              <a:defRPr/>
            </a:pP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563562"/>
          </a:xfrm>
        </p:spPr>
        <p:txBody>
          <a:bodyPr>
            <a:noAutofit/>
          </a:bodyPr>
          <a:lstStyle/>
          <a:p>
            <a:r>
              <a:rPr lang="en-US" sz="2400" b="1" dirty="0" smtClean="0"/>
              <a:t>First Amendment Schools: </a:t>
            </a:r>
            <a:br>
              <a:rPr lang="en-US" sz="2400" b="1" dirty="0" smtClean="0"/>
            </a:br>
            <a:r>
              <a:rPr lang="en-US" sz="2400" b="1" dirty="0" smtClean="0"/>
              <a:t>Where students practice the Five Freedoms in their schools</a:t>
            </a:r>
            <a:r>
              <a:rPr lang="en-US" sz="1200" dirty="0" smtClean="0"/>
              <a:t/>
            </a:r>
            <a:br>
              <a:rPr lang="en-US" sz="1200" dirty="0" smtClean="0"/>
            </a:br>
            <a:endParaRPr lang="en-US" sz="1200" dirty="0"/>
          </a:p>
        </p:txBody>
      </p:sp>
      <p:sp>
        <p:nvSpPr>
          <p:cNvPr id="3" name="Content Placeholder 2"/>
          <p:cNvSpPr>
            <a:spLocks noGrp="1"/>
          </p:cNvSpPr>
          <p:nvPr>
            <p:ph idx="1"/>
          </p:nvPr>
        </p:nvSpPr>
        <p:spPr>
          <a:xfrm>
            <a:off x="457200" y="914400"/>
            <a:ext cx="8229600" cy="5715000"/>
          </a:xfrm>
        </p:spPr>
        <p:txBody>
          <a:bodyPr>
            <a:normAutofit fontScale="85000" lnSpcReduction="20000"/>
          </a:bodyPr>
          <a:lstStyle/>
          <a:p>
            <a:pPr>
              <a:buNone/>
            </a:pPr>
            <a:endParaRPr lang="en-US" sz="1800" dirty="0" smtClean="0"/>
          </a:p>
          <a:p>
            <a:pPr>
              <a:buNone/>
            </a:pPr>
            <a:r>
              <a:rPr lang="en-US" sz="1800" b="1" dirty="0" smtClean="0"/>
              <a:t> </a:t>
            </a:r>
            <a:endParaRPr lang="en-US" sz="1800" dirty="0" smtClean="0"/>
          </a:p>
          <a:p>
            <a:pPr>
              <a:buNone/>
            </a:pPr>
            <a:r>
              <a:rPr lang="en-US" sz="2300" dirty="0" smtClean="0">
                <a:latin typeface="Arial" pitchFamily="34" charset="0"/>
                <a:cs typeface="Arial" pitchFamily="34" charset="0"/>
              </a:rPr>
              <a:t> </a:t>
            </a:r>
          </a:p>
          <a:p>
            <a:pPr>
              <a:buNone/>
            </a:pPr>
            <a:r>
              <a:rPr lang="en-US" sz="2300" dirty="0" smtClean="0">
                <a:latin typeface="Arial" pitchFamily="34" charset="0"/>
                <a:cs typeface="Arial" pitchFamily="34" charset="0"/>
              </a:rPr>
              <a:t> Now is the time to introduce the concept of First Amendment Schools</a:t>
            </a:r>
          </a:p>
          <a:p>
            <a:pPr>
              <a:buNone/>
            </a:pPr>
            <a:r>
              <a:rPr lang="en-US" sz="2300" dirty="0" smtClean="0">
                <a:latin typeface="Arial" pitchFamily="34" charset="0"/>
                <a:cs typeface="Arial" pitchFamily="34" charset="0"/>
              </a:rPr>
              <a:t>Students from across the state who are marching out in the streets and protesting police actions shootings are practicing their right to speak, assemble, and petition their government. </a:t>
            </a:r>
          </a:p>
          <a:p>
            <a:pPr>
              <a:buNone/>
            </a:pPr>
            <a:r>
              <a:rPr lang="en-US" sz="2300" dirty="0" smtClean="0">
                <a:latin typeface="Arial" pitchFamily="34" charset="0"/>
                <a:cs typeface="Arial" pitchFamily="34" charset="0"/>
              </a:rPr>
              <a:t> “Freedom and justice, however important, can never be enough; learning about democratic citizenship must be more than an academic exercise.”</a:t>
            </a:r>
          </a:p>
          <a:p>
            <a:pPr>
              <a:buNone/>
            </a:pPr>
            <a:r>
              <a:rPr lang="en-US" sz="2300" i="1" dirty="0" smtClean="0">
                <a:latin typeface="Arial" pitchFamily="34" charset="0"/>
                <a:cs typeface="Arial" pitchFamily="34" charset="0"/>
              </a:rPr>
              <a:t>                                                      ~ First Amendment Schools, </a:t>
            </a:r>
            <a:r>
              <a:rPr lang="en-US" sz="2300" dirty="0" smtClean="0">
                <a:latin typeface="Arial" pitchFamily="34" charset="0"/>
                <a:cs typeface="Arial" pitchFamily="34" charset="0"/>
              </a:rPr>
              <a:t>p. 21</a:t>
            </a:r>
          </a:p>
          <a:p>
            <a:pPr>
              <a:buNone/>
            </a:pPr>
            <a:endParaRPr lang="en-US" sz="2300" dirty="0" smtClean="0">
              <a:latin typeface="Arial" pitchFamily="34" charset="0"/>
              <a:cs typeface="Arial" pitchFamily="34" charset="0"/>
            </a:endParaRPr>
          </a:p>
          <a:p>
            <a:pPr>
              <a:buNone/>
            </a:pPr>
            <a:r>
              <a:rPr lang="en-US" sz="2300" dirty="0" smtClean="0">
                <a:latin typeface="Arial" pitchFamily="34" charset="0"/>
                <a:cs typeface="Arial" pitchFamily="34" charset="0"/>
              </a:rPr>
              <a:t>Thus, these same students will be interested in continuing to practice the five freedoms, including freedom of the press and religion, in their classrooms and schools. </a:t>
            </a:r>
          </a:p>
          <a:p>
            <a:pPr>
              <a:buNone/>
            </a:pPr>
            <a:r>
              <a:rPr lang="en-US" sz="2300" dirty="0" smtClean="0">
                <a:latin typeface="Arial" pitchFamily="34" charset="0"/>
                <a:cs typeface="Arial" pitchFamily="34" charset="0"/>
              </a:rPr>
              <a:t> </a:t>
            </a:r>
          </a:p>
          <a:p>
            <a:pPr>
              <a:buNone/>
            </a:pPr>
            <a:r>
              <a:rPr lang="en-US" sz="2300" dirty="0" smtClean="0">
                <a:latin typeface="Arial" pitchFamily="34" charset="0"/>
                <a:cs typeface="Arial" pitchFamily="34" charset="0"/>
              </a:rPr>
              <a:t> </a:t>
            </a:r>
          </a:p>
          <a:p>
            <a:pPr>
              <a:buNone/>
            </a:pPr>
            <a:r>
              <a:rPr lang="en-US" sz="2300" dirty="0" smtClean="0">
                <a:latin typeface="Arial" pitchFamily="34" charset="0"/>
                <a:cs typeface="Arial" pitchFamily="34" charset="0"/>
              </a:rPr>
              <a:t>“</a:t>
            </a:r>
            <a:r>
              <a:rPr lang="en-US" sz="2300" i="1" dirty="0" smtClean="0">
                <a:latin typeface="Arial" pitchFamily="34" charset="0"/>
                <a:cs typeface="Arial" pitchFamily="34" charset="0"/>
              </a:rPr>
              <a:t>Cui bono?</a:t>
            </a:r>
            <a:r>
              <a:rPr lang="en-US" sz="2300" dirty="0" smtClean="0">
                <a:latin typeface="Arial" pitchFamily="34" charset="0"/>
                <a:cs typeface="Arial" pitchFamily="34" charset="0"/>
              </a:rPr>
              <a:t>   Who benefits when Black American students do not attend 1</a:t>
            </a:r>
            <a:r>
              <a:rPr lang="en-US" sz="2300" baseline="30000" dirty="0" smtClean="0">
                <a:latin typeface="Arial" pitchFamily="34" charset="0"/>
                <a:cs typeface="Arial" pitchFamily="34" charset="0"/>
              </a:rPr>
              <a:t>st</a:t>
            </a:r>
            <a:r>
              <a:rPr lang="en-US" sz="2300" dirty="0" smtClean="0">
                <a:latin typeface="Arial" pitchFamily="34" charset="0"/>
                <a:cs typeface="Arial" pitchFamily="34" charset="0"/>
              </a:rPr>
              <a:t> Amendment schools?”</a:t>
            </a:r>
          </a:p>
          <a:p>
            <a:pPr>
              <a:buNone/>
            </a:pPr>
            <a:r>
              <a:rPr lang="en-US" sz="2300" dirty="0" smtClean="0"/>
              <a:t>                                                                                                                          </a:t>
            </a:r>
          </a:p>
          <a:p>
            <a:endParaRPr lang="en-US" sz="18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122237"/>
            <a:ext cx="8229600" cy="792163"/>
          </a:xfrm>
        </p:spPr>
        <p:txBody>
          <a:bodyPr>
            <a:normAutofit/>
          </a:bodyPr>
          <a:lstStyle/>
          <a:p>
            <a:r>
              <a:rPr lang="en-US" sz="3200" dirty="0" smtClean="0"/>
              <a:t>Indianapolis Youth Bill of Rights</a:t>
            </a:r>
          </a:p>
        </p:txBody>
      </p:sp>
      <p:sp>
        <p:nvSpPr>
          <p:cNvPr id="59395" name="Content Placeholder 2"/>
          <p:cNvSpPr>
            <a:spLocks noGrp="1"/>
          </p:cNvSpPr>
          <p:nvPr>
            <p:ph idx="1"/>
          </p:nvPr>
        </p:nvSpPr>
        <p:spPr>
          <a:xfrm>
            <a:off x="0" y="1143000"/>
            <a:ext cx="9144000" cy="5486400"/>
          </a:xfrm>
        </p:spPr>
        <p:txBody>
          <a:bodyPr>
            <a:normAutofit fontScale="92500"/>
          </a:bodyPr>
          <a:lstStyle/>
          <a:p>
            <a:pPr algn="ctr">
              <a:buNone/>
            </a:pPr>
            <a:r>
              <a:rPr lang="en-US" sz="2400" dirty="0" smtClean="0"/>
              <a:t>  WHEREAS youth want to address the following issues: </a:t>
            </a:r>
          </a:p>
          <a:p>
            <a:pPr>
              <a:buNone/>
            </a:pPr>
            <a:r>
              <a:rPr lang="en-US" sz="2400" dirty="0" smtClean="0"/>
              <a:t>  --developing sustainable relationships and opinions with police;</a:t>
            </a:r>
          </a:p>
          <a:p>
            <a:pPr>
              <a:buNone/>
            </a:pPr>
            <a:r>
              <a:rPr lang="en-US" sz="2400" dirty="0" smtClean="0"/>
              <a:t>  --the right for students to be treated with respect and as equals; </a:t>
            </a:r>
          </a:p>
          <a:p>
            <a:pPr>
              <a:buNone/>
            </a:pPr>
            <a:r>
              <a:rPr lang="en-US" sz="2400" dirty="0" smtClean="0"/>
              <a:t>  --building healthy relationships based on honesty, trust, and communication; </a:t>
            </a:r>
          </a:p>
          <a:p>
            <a:pPr>
              <a:buNone/>
            </a:pPr>
            <a:r>
              <a:rPr lang="en-US" sz="2400" dirty="0" smtClean="0"/>
              <a:t>  --education on the opportunities and risks of social networking; </a:t>
            </a:r>
          </a:p>
          <a:p>
            <a:pPr>
              <a:buNone/>
            </a:pPr>
            <a:r>
              <a:rPr lang="en-US" sz="2400" dirty="0" smtClean="0"/>
              <a:t>  --respecting all cultures and addressing needs of all people; </a:t>
            </a:r>
          </a:p>
          <a:p>
            <a:pPr>
              <a:buNone/>
            </a:pPr>
            <a:r>
              <a:rPr lang="en-US" sz="2400" dirty="0" smtClean="0"/>
              <a:t>  --acquiring the skills, training, and access to help them become our nation’s future leaders; </a:t>
            </a:r>
          </a:p>
          <a:p>
            <a:pPr>
              <a:buNone/>
            </a:pPr>
            <a:r>
              <a:rPr lang="en-US" sz="2400" dirty="0" smtClean="0"/>
              <a:t>  --the right to make mistakes so youth can continue to learn and grow; </a:t>
            </a:r>
          </a:p>
          <a:p>
            <a:pPr>
              <a:buNone/>
            </a:pPr>
            <a:r>
              <a:rPr lang="en-US" sz="2400" dirty="0" smtClean="0"/>
              <a:t>  --the right to study curriculum that is relevant to their life experiences, which includes content acknowledging the struggle of oppressed people; and</a:t>
            </a:r>
          </a:p>
          <a:p>
            <a:pPr>
              <a:buNone/>
            </a:pPr>
            <a:r>
              <a:rPr lang="en-US" sz="2400" dirty="0" smtClean="0"/>
              <a:t>  --the right to learn about basic money management and a good quality of life.</a:t>
            </a:r>
          </a:p>
          <a:p>
            <a:pPr>
              <a:buNone/>
            </a:pPr>
            <a:r>
              <a:rPr lang="en-US" sz="2200" dirty="0" smtClean="0"/>
              <a:t>     </a:t>
            </a:r>
            <a:r>
              <a:rPr lang="en-US" sz="1900" dirty="0" smtClean="0"/>
              <a:t>     </a:t>
            </a:r>
          </a:p>
          <a:p>
            <a:pPr>
              <a:buNone/>
            </a:pPr>
            <a:r>
              <a:rPr lang="en-US" sz="1900" dirty="0" smtClean="0"/>
              <a:t>                                                        -- </a:t>
            </a:r>
            <a:r>
              <a:rPr lang="en-US" sz="1900" dirty="0" smtClean="0">
                <a:hlinkClick r:id="rId2"/>
              </a:rPr>
              <a:t>http://stoptheviolenceindy.org/</a:t>
            </a:r>
            <a:r>
              <a:rPr lang="en-US" sz="1900" dirty="0" smtClean="0"/>
              <a:t>   Rev. Anthony Beverly</a:t>
            </a:r>
            <a:endParaRPr lang="en-US" sz="2200" dirty="0" smtClean="0"/>
          </a:p>
          <a:p>
            <a:pPr>
              <a:buNone/>
            </a:pPr>
            <a:endParaRPr lang="en-US" sz="2400"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715962"/>
          </a:xfrm>
        </p:spPr>
        <p:txBody>
          <a:bodyPr>
            <a:normAutofit/>
          </a:bodyPr>
          <a:lstStyle/>
          <a:p>
            <a:r>
              <a:rPr lang="en-US" sz="3600" dirty="0" smtClean="0">
                <a:latin typeface="Arial" pitchFamily="34" charset="0"/>
                <a:cs typeface="Arial" pitchFamily="34" charset="0"/>
              </a:rPr>
              <a:t>Political</a:t>
            </a:r>
            <a:endParaRPr lang="en-US" sz="3600" dirty="0">
              <a:latin typeface="Arial" pitchFamily="34" charset="0"/>
              <a:cs typeface="Arial" pitchFamily="34" charset="0"/>
            </a:endParaRPr>
          </a:p>
        </p:txBody>
      </p:sp>
      <p:sp>
        <p:nvSpPr>
          <p:cNvPr id="4" name="Content Placeholder 3"/>
          <p:cNvSpPr>
            <a:spLocks noGrp="1"/>
          </p:cNvSpPr>
          <p:nvPr>
            <p:ph idx="1"/>
          </p:nvPr>
        </p:nvSpPr>
        <p:spPr>
          <a:xfrm>
            <a:off x="228600" y="914400"/>
            <a:ext cx="8763000" cy="5791200"/>
          </a:xfrm>
        </p:spPr>
        <p:txBody>
          <a:bodyPr>
            <a:normAutofit fontScale="92500"/>
          </a:bodyPr>
          <a:lstStyle/>
          <a:p>
            <a:pPr>
              <a:buNone/>
            </a:pPr>
            <a:r>
              <a:rPr lang="en-US" sz="2400" dirty="0" smtClean="0">
                <a:latin typeface="Arial" pitchFamily="34" charset="0"/>
                <a:cs typeface="Arial" pitchFamily="34" charset="0"/>
              </a:rPr>
              <a:t>This  is not about education at all. It’s about power  -- James Baldwin</a:t>
            </a:r>
            <a:endParaRPr lang="en-US" sz="2400" b="1" dirty="0" smtClean="0">
              <a:latin typeface="Arial" pitchFamily="34" charset="0"/>
              <a:cs typeface="Arial" pitchFamily="34" charset="0"/>
            </a:endParaRPr>
          </a:p>
          <a:p>
            <a:pPr>
              <a:buNone/>
            </a:pPr>
            <a:endParaRPr lang="en-US" sz="1000" b="1" dirty="0" smtClean="0">
              <a:latin typeface="Arial" pitchFamily="34" charset="0"/>
              <a:cs typeface="Arial" pitchFamily="34" charset="0"/>
            </a:endParaRPr>
          </a:p>
          <a:p>
            <a:pPr>
              <a:buNone/>
            </a:pPr>
            <a:r>
              <a:rPr lang="en-US" sz="2400" b="1" dirty="0" smtClean="0">
                <a:latin typeface="Arial" pitchFamily="34" charset="0"/>
                <a:cs typeface="Arial" pitchFamily="34" charset="0"/>
              </a:rPr>
              <a:t>Political</a:t>
            </a:r>
            <a:r>
              <a:rPr lang="en-US" sz="2400" dirty="0" smtClean="0">
                <a:latin typeface="Arial" pitchFamily="34" charset="0"/>
                <a:cs typeface="Arial" pitchFamily="34" charset="0"/>
              </a:rPr>
              <a:t> relates to the public affairs of a community, city, or country</a:t>
            </a:r>
          </a:p>
          <a:p>
            <a:pPr>
              <a:buNone/>
            </a:pPr>
            <a:endParaRPr lang="en-US" sz="1000" dirty="0" smtClean="0">
              <a:latin typeface="Arial" pitchFamily="34" charset="0"/>
              <a:cs typeface="Arial" pitchFamily="34" charset="0"/>
            </a:endParaRPr>
          </a:p>
          <a:p>
            <a:pPr>
              <a:buNone/>
            </a:pPr>
            <a:r>
              <a:rPr lang="en-US" sz="2400" b="1" dirty="0" smtClean="0">
                <a:latin typeface="Arial" pitchFamily="34" charset="0"/>
                <a:cs typeface="Arial" pitchFamily="34" charset="0"/>
              </a:rPr>
              <a:t>Politics</a:t>
            </a:r>
            <a:r>
              <a:rPr lang="en-US" sz="2400" dirty="0" smtClean="0">
                <a:latin typeface="Arial" pitchFamily="34" charset="0"/>
                <a:cs typeface="Arial" pitchFamily="34" charset="0"/>
              </a:rPr>
              <a:t> (from Greek: </a:t>
            </a:r>
            <a:r>
              <a:rPr lang="en-US" sz="2400" dirty="0" err="1" smtClean="0">
                <a:latin typeface="Arial" pitchFamily="34" charset="0"/>
                <a:cs typeface="Arial" pitchFamily="34" charset="0"/>
              </a:rPr>
              <a:t>Πολιτικά</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politiká</a:t>
            </a:r>
            <a:r>
              <a:rPr lang="en-US" sz="2400" dirty="0" smtClean="0">
                <a:latin typeface="Arial" pitchFamily="34" charset="0"/>
                <a:cs typeface="Arial" pitchFamily="34" charset="0"/>
              </a:rPr>
              <a:t>, 'affairs of the cities') is the set of activities that are associated with making decisions in groups, or other forms of power relations between individuals, such as the distribution of resources or status  - </a:t>
            </a:r>
            <a:r>
              <a:rPr lang="en-US" sz="1700" dirty="0" smtClean="0">
                <a:latin typeface="Arial" pitchFamily="34" charset="0"/>
                <a:cs typeface="Arial" pitchFamily="34" charset="0"/>
                <a:hlinkClick r:id="rId2"/>
              </a:rPr>
              <a:t>https://www.thefreedictionary.com/political</a:t>
            </a:r>
            <a:endParaRPr lang="en-US" sz="1700" dirty="0" smtClean="0">
              <a:latin typeface="Arial" pitchFamily="34" charset="0"/>
              <a:cs typeface="Arial" pitchFamily="34" charset="0"/>
            </a:endParaRPr>
          </a:p>
          <a:p>
            <a:pPr>
              <a:buNone/>
            </a:pPr>
            <a:endParaRPr lang="en-US" sz="1000" dirty="0" smtClean="0">
              <a:latin typeface="Arial"/>
              <a:ea typeface="Times New Roman"/>
            </a:endParaRPr>
          </a:p>
          <a:p>
            <a:pPr>
              <a:buNone/>
            </a:pPr>
            <a:r>
              <a:rPr lang="en-US" sz="2400" b="1" dirty="0" smtClean="0">
                <a:latin typeface="Arial"/>
                <a:ea typeface="Times New Roman"/>
              </a:rPr>
              <a:t>Public</a:t>
            </a:r>
            <a:r>
              <a:rPr lang="en-US" sz="2400" dirty="0" smtClean="0">
                <a:latin typeface="Arial"/>
                <a:ea typeface="Times New Roman"/>
              </a:rPr>
              <a:t> schools are a child’s introduction to politics, to life in the polis</a:t>
            </a:r>
          </a:p>
          <a:p>
            <a:pPr marL="0" marR="0">
              <a:spcBef>
                <a:spcPts val="0"/>
              </a:spcBef>
              <a:spcAft>
                <a:spcPts val="0"/>
              </a:spcAft>
              <a:buNone/>
            </a:pPr>
            <a:endParaRPr lang="en-US" sz="1300" dirty="0" smtClean="0">
              <a:latin typeface="Arial"/>
              <a:ea typeface="Times New Roman"/>
            </a:endParaRPr>
          </a:p>
          <a:p>
            <a:pPr marL="0">
              <a:spcBef>
                <a:spcPts val="0"/>
              </a:spcBef>
              <a:buNone/>
            </a:pPr>
            <a:r>
              <a:rPr lang="en-US" sz="2400" b="1" dirty="0" smtClean="0">
                <a:latin typeface="Arial"/>
                <a:ea typeface="Times New Roman"/>
              </a:rPr>
              <a:t>Politics</a:t>
            </a:r>
            <a:r>
              <a:rPr lang="en-US" sz="2400" dirty="0" smtClean="0">
                <a:latin typeface="Arial"/>
                <a:ea typeface="Times New Roman"/>
              </a:rPr>
              <a:t> is the art of preventing people from taking part in affairs that properly concern them</a:t>
            </a:r>
            <a:r>
              <a:rPr lang="en-US" sz="2400" dirty="0" smtClean="0">
                <a:latin typeface="Arial" pitchFamily="34" charset="0"/>
                <a:cs typeface="Arial" pitchFamily="34" charset="0"/>
              </a:rPr>
              <a:t>                      </a:t>
            </a:r>
            <a:r>
              <a:rPr lang="en-US" sz="1900" dirty="0" smtClean="0">
                <a:latin typeface="Arial"/>
                <a:ea typeface="Times New Roman"/>
              </a:rPr>
              <a:t>-- Paul Valery</a:t>
            </a:r>
            <a:endParaRPr lang="en-US" sz="1600" dirty="0" smtClean="0">
              <a:latin typeface="Times New Roman"/>
              <a:ea typeface="Times New Roman"/>
            </a:endParaRPr>
          </a:p>
          <a:p>
            <a:pPr marL="0">
              <a:spcBef>
                <a:spcPts val="0"/>
              </a:spcBef>
              <a:buNone/>
            </a:pPr>
            <a:endParaRPr lang="en-US" sz="1600" b="1" dirty="0" smtClean="0">
              <a:latin typeface="Times New Roman"/>
              <a:cs typeface="Arial" pitchFamily="34" charset="0"/>
            </a:endParaRPr>
          </a:p>
          <a:p>
            <a:pPr marL="0">
              <a:spcBef>
                <a:spcPts val="0"/>
              </a:spcBef>
              <a:buNone/>
            </a:pPr>
            <a:r>
              <a:rPr lang="en-US" sz="2400" b="1" dirty="0" smtClean="0">
                <a:latin typeface="Arial" pitchFamily="34" charset="0"/>
                <a:cs typeface="Arial" pitchFamily="34" charset="0"/>
              </a:rPr>
              <a:t>Politics</a:t>
            </a:r>
            <a:r>
              <a:rPr lang="en-US" sz="2400" dirty="0" smtClean="0">
                <a:latin typeface="Arial" pitchFamily="34" charset="0"/>
                <a:cs typeface="Arial" pitchFamily="34" charset="0"/>
              </a:rPr>
              <a:t> is about power--who has it and who doesn’t, and why </a:t>
            </a:r>
          </a:p>
          <a:p>
            <a:pPr marL="0">
              <a:spcBef>
                <a:spcPts val="0"/>
              </a:spcBef>
              <a:buNone/>
            </a:pPr>
            <a:endParaRPr lang="en-US" sz="1200" dirty="0" smtClean="0">
              <a:latin typeface="Arial" pitchFamily="34" charset="0"/>
              <a:cs typeface="Arial" pitchFamily="34" charset="0"/>
            </a:endParaRPr>
          </a:p>
          <a:p>
            <a:pPr>
              <a:buNone/>
            </a:pPr>
            <a:r>
              <a:rPr lang="en-US" sz="2400" b="1" dirty="0" smtClean="0">
                <a:latin typeface="Arial" pitchFamily="34" charset="0"/>
                <a:cs typeface="Arial" pitchFamily="34" charset="0"/>
              </a:rPr>
              <a:t>Politics</a:t>
            </a:r>
            <a:r>
              <a:rPr lang="en-US" sz="2400" dirty="0" smtClean="0">
                <a:latin typeface="Arial" pitchFamily="34" charset="0"/>
                <a:cs typeface="Arial" pitchFamily="34" charset="0"/>
              </a:rPr>
              <a:t> is about who gets good sidewalks, necessary clinics, beautiful parks, handy grocery stores and banks,  police who don’t beat you up…</a:t>
            </a:r>
          </a:p>
          <a:p>
            <a:pPr>
              <a:buNone/>
            </a:pP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868362"/>
          </a:xfrm>
        </p:spPr>
        <p:txBody>
          <a:bodyPr>
            <a:normAutofit fontScale="90000"/>
          </a:bodyPr>
          <a:lstStyle/>
          <a:p>
            <a:r>
              <a:rPr lang="en-US" sz="2700" dirty="0" smtClean="0">
                <a:latin typeface="Arial" pitchFamily="34" charset="0"/>
                <a:cs typeface="Arial" pitchFamily="34" charset="0"/>
              </a:rPr>
              <a:t>Youth Participatory Action Research (YPAR):  </a:t>
            </a:r>
            <a:br>
              <a:rPr lang="en-US" sz="2700" dirty="0" smtClean="0">
                <a:latin typeface="Arial" pitchFamily="34" charset="0"/>
                <a:cs typeface="Arial" pitchFamily="34" charset="0"/>
              </a:rPr>
            </a:br>
            <a:r>
              <a:rPr lang="en-US" sz="2700" dirty="0" smtClean="0">
                <a:latin typeface="Arial" pitchFamily="34" charset="0"/>
                <a:cs typeface="Arial" pitchFamily="34" charset="0"/>
              </a:rPr>
              <a:t> Teaching youth how to conduct research to support their agenda</a:t>
            </a:r>
            <a:r>
              <a:rPr lang="en-US" sz="1400" dirty="0" smtClean="0"/>
              <a:t/>
            </a:r>
            <a:br>
              <a:rPr lang="en-US" sz="1400" dirty="0" smtClean="0"/>
            </a:br>
            <a:endParaRPr lang="en-US" sz="1400" dirty="0"/>
          </a:p>
        </p:txBody>
      </p:sp>
      <p:sp>
        <p:nvSpPr>
          <p:cNvPr id="3" name="Content Placeholder 2"/>
          <p:cNvSpPr>
            <a:spLocks noGrp="1"/>
          </p:cNvSpPr>
          <p:nvPr>
            <p:ph idx="1"/>
          </p:nvPr>
        </p:nvSpPr>
        <p:spPr>
          <a:xfrm>
            <a:off x="381000" y="1219200"/>
            <a:ext cx="8305800" cy="5410200"/>
          </a:xfrm>
        </p:spPr>
        <p:txBody>
          <a:bodyPr>
            <a:normAutofit fontScale="77500" lnSpcReduction="20000"/>
          </a:bodyPr>
          <a:lstStyle/>
          <a:p>
            <a:endParaRPr lang="en-US" sz="100" dirty="0" smtClean="0"/>
          </a:p>
          <a:p>
            <a:pPr>
              <a:buNone/>
            </a:pPr>
            <a:r>
              <a:rPr lang="en-US" sz="2600" dirty="0" smtClean="0"/>
              <a:t>YPAR is a way to engage students in investigating an issue of concern that they see in their community. Once they’ve done their research, students then work on a plan and tackle that issue and make their neighborhood better.</a:t>
            </a:r>
          </a:p>
          <a:p>
            <a:pPr>
              <a:buNone/>
            </a:pPr>
            <a:endParaRPr lang="en-US" sz="1500" dirty="0" smtClean="0"/>
          </a:p>
          <a:p>
            <a:pPr lvl="0">
              <a:buNone/>
            </a:pPr>
            <a:r>
              <a:rPr lang="en-US" sz="2600" b="1" i="1" dirty="0" smtClean="0"/>
              <a:t> </a:t>
            </a:r>
            <a:r>
              <a:rPr lang="en-US" sz="2600" dirty="0" smtClean="0"/>
              <a:t>Understanding power</a:t>
            </a:r>
          </a:p>
          <a:p>
            <a:pPr>
              <a:buNone/>
            </a:pPr>
            <a:r>
              <a:rPr lang="en-US" sz="2600" u="sng" dirty="0" smtClean="0">
                <a:hlinkClick r:id="rId2"/>
              </a:rPr>
              <a:t>https://www.youtube.com/watch?v=c_Eutci7ack</a:t>
            </a:r>
            <a:endParaRPr lang="en-US" sz="2600" dirty="0" smtClean="0"/>
          </a:p>
          <a:p>
            <a:pPr>
              <a:buNone/>
            </a:pPr>
            <a:endParaRPr lang="en-US" sz="2300" dirty="0" smtClean="0"/>
          </a:p>
          <a:p>
            <a:pPr lvl="0">
              <a:buNone/>
            </a:pPr>
            <a:r>
              <a:rPr lang="en-US" sz="2600" dirty="0" smtClean="0"/>
              <a:t>What Is YPAR and how does it relate to civics?</a:t>
            </a:r>
          </a:p>
          <a:p>
            <a:pPr>
              <a:buNone/>
            </a:pPr>
            <a:r>
              <a:rPr lang="en-US" sz="2600" u="sng" dirty="0" smtClean="0">
                <a:hlinkClick r:id="rId3"/>
              </a:rPr>
              <a:t>http://civiceducator.org/what-is-youth-participatory-action-research-ypar/</a:t>
            </a:r>
            <a:r>
              <a:rPr lang="en-US" sz="2600" dirty="0" smtClean="0"/>
              <a:t> </a:t>
            </a:r>
          </a:p>
          <a:p>
            <a:pPr>
              <a:buNone/>
            </a:pPr>
            <a:endParaRPr lang="en-US" sz="2300" dirty="0" smtClean="0"/>
          </a:p>
          <a:p>
            <a:pPr lvl="0">
              <a:buNone/>
            </a:pPr>
            <a:r>
              <a:rPr lang="en-US" sz="2600" dirty="0" smtClean="0"/>
              <a:t>YPAR: A Tool to Address School Climate Issues</a:t>
            </a:r>
          </a:p>
          <a:p>
            <a:pPr>
              <a:buNone/>
            </a:pPr>
            <a:r>
              <a:rPr lang="en-US" sz="2600" u="sng" dirty="0" smtClean="0">
                <a:hlinkClick r:id="rId4"/>
              </a:rPr>
              <a:t>https://www.youtube.com/watch?v=SricMtRlBdk</a:t>
            </a:r>
            <a:endParaRPr lang="en-US" sz="2600" u="sng" dirty="0" smtClean="0"/>
          </a:p>
          <a:p>
            <a:pPr>
              <a:buNone/>
            </a:pPr>
            <a:endParaRPr lang="en-US" sz="2300" dirty="0" smtClean="0"/>
          </a:p>
          <a:p>
            <a:pPr>
              <a:buNone/>
            </a:pPr>
            <a:r>
              <a:rPr lang="en-US" sz="2800" dirty="0" smtClean="0"/>
              <a:t>YPAR Tool Kit</a:t>
            </a:r>
          </a:p>
          <a:p>
            <a:pPr>
              <a:buNone/>
            </a:pPr>
            <a:r>
              <a:rPr lang="en-US" sz="2800" dirty="0" smtClean="0">
                <a:hlinkClick r:id="rId5"/>
              </a:rPr>
              <a:t>https://youthprise.org/ypar-toolkit/#:~:text=Youth%20Participatory%20Action%20Research%20(YPAR,%2C%20cultural%2C%20and%20political%20transformation</a:t>
            </a:r>
            <a:endParaRPr lang="en-US" sz="2800" dirty="0" smtClean="0"/>
          </a:p>
          <a:p>
            <a:pPr>
              <a:buNone/>
            </a:pPr>
            <a:endParaRPr lang="en-US" sz="2600" dirty="0" smtClean="0"/>
          </a:p>
          <a:p>
            <a:pPr lvl="0">
              <a:buNone/>
            </a:pPr>
            <a:endParaRPr lang="en-US" sz="2600" dirty="0" smtClean="0"/>
          </a:p>
          <a:p>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3562"/>
          </a:xfrm>
        </p:spPr>
        <p:txBody>
          <a:bodyPr>
            <a:noAutofit/>
          </a:bodyPr>
          <a:lstStyle/>
          <a:p>
            <a:r>
              <a:rPr lang="en-US" sz="3200" dirty="0" smtClean="0">
                <a:latin typeface="Arial" pitchFamily="34" charset="0"/>
                <a:cs typeface="Arial" pitchFamily="34" charset="0"/>
              </a:rPr>
              <a:t>Community Organizing: Empowering students</a:t>
            </a:r>
            <a:r>
              <a:rPr lang="en-US" sz="1400" dirty="0" smtClean="0"/>
              <a:t/>
            </a:r>
            <a:br>
              <a:rPr lang="en-US" sz="1400" dirty="0" smtClean="0"/>
            </a:br>
            <a:endParaRPr lang="en-US" sz="1400" dirty="0"/>
          </a:p>
        </p:txBody>
      </p:sp>
      <p:sp>
        <p:nvSpPr>
          <p:cNvPr id="3" name="Content Placeholder 2"/>
          <p:cNvSpPr>
            <a:spLocks noGrp="1"/>
          </p:cNvSpPr>
          <p:nvPr>
            <p:ph idx="1"/>
          </p:nvPr>
        </p:nvSpPr>
        <p:spPr>
          <a:xfrm>
            <a:off x="228600" y="762000"/>
            <a:ext cx="8686800" cy="5638800"/>
          </a:xfrm>
        </p:spPr>
        <p:txBody>
          <a:bodyPr>
            <a:noAutofit/>
          </a:bodyPr>
          <a:lstStyle/>
          <a:p>
            <a:pPr>
              <a:buNone/>
            </a:pPr>
            <a:r>
              <a:rPr lang="en-US" sz="1800" dirty="0" smtClean="0"/>
              <a:t>What is community organizing?      </a:t>
            </a:r>
            <a:r>
              <a:rPr lang="en-US" sz="1800" u="sng" dirty="0" smtClean="0">
                <a:hlinkClick r:id="rId2"/>
              </a:rPr>
              <a:t>https://www.youtube.com/watch?v=NElvLp4Oyr0</a:t>
            </a:r>
            <a:endParaRPr lang="en-US" sz="1800" u="sng" dirty="0" smtClean="0"/>
          </a:p>
          <a:p>
            <a:pPr>
              <a:buNone/>
            </a:pPr>
            <a:endParaRPr lang="en-US" sz="100" b="1" u="sng" dirty="0" smtClean="0"/>
          </a:p>
          <a:p>
            <a:pPr>
              <a:buNone/>
            </a:pPr>
            <a:r>
              <a:rPr lang="en-US" sz="1800" b="1" dirty="0" smtClean="0"/>
              <a:t>Community organizing represents the actual practice of democracy</a:t>
            </a:r>
            <a:endParaRPr lang="en-US" sz="1800" dirty="0" smtClean="0"/>
          </a:p>
          <a:p>
            <a:pPr>
              <a:buNone/>
            </a:pPr>
            <a:r>
              <a:rPr lang="en-US" sz="1800" dirty="0" smtClean="0"/>
              <a:t>It is imperative that young African Americans get trained in and become practitioners of community organizing.</a:t>
            </a:r>
          </a:p>
          <a:p>
            <a:pPr>
              <a:buNone/>
            </a:pPr>
            <a:endParaRPr lang="en-US" sz="100" dirty="0" smtClean="0"/>
          </a:p>
          <a:p>
            <a:pPr>
              <a:buNone/>
            </a:pPr>
            <a:r>
              <a:rPr lang="en-US" sz="1800" dirty="0" smtClean="0"/>
              <a:t>Community organizing is the process of:</a:t>
            </a:r>
          </a:p>
          <a:p>
            <a:pPr>
              <a:buNone/>
            </a:pPr>
            <a:r>
              <a:rPr lang="en-US" sz="1800" dirty="0" smtClean="0"/>
              <a:t>--building power through involving a constituency in identifying problems they share and the solutions to those problems that they desire</a:t>
            </a:r>
          </a:p>
          <a:p>
            <a:pPr>
              <a:buNone/>
            </a:pPr>
            <a:r>
              <a:rPr lang="en-US" sz="1800" dirty="0" smtClean="0"/>
              <a:t>--identifying the people and structures that can make those solutions possible </a:t>
            </a:r>
          </a:p>
          <a:p>
            <a:pPr>
              <a:buNone/>
            </a:pPr>
            <a:r>
              <a:rPr lang="en-US" sz="1800" dirty="0" smtClean="0"/>
              <a:t>--enlisting those targets in the effort through negotiation and using confrontation and pressure when needed</a:t>
            </a:r>
          </a:p>
          <a:p>
            <a:pPr>
              <a:buNone/>
            </a:pPr>
            <a:r>
              <a:rPr lang="en-US" sz="1800" dirty="0" smtClean="0"/>
              <a:t>--building an institution that is democratically controlled by that constituency who can develop the capacity to take on further problems which embody the will and the power of that constituency</a:t>
            </a:r>
          </a:p>
          <a:p>
            <a:pPr>
              <a:buNone/>
            </a:pPr>
            <a:endParaRPr lang="en-US" sz="100" b="1" dirty="0" smtClean="0"/>
          </a:p>
          <a:p>
            <a:pPr>
              <a:buNone/>
            </a:pPr>
            <a:r>
              <a:rPr lang="en-US" sz="1800" b="1" dirty="0" smtClean="0"/>
              <a:t>Community organizing for racial equity and policy making </a:t>
            </a:r>
            <a:endParaRPr lang="en-US" sz="1800" dirty="0" smtClean="0"/>
          </a:p>
          <a:p>
            <a:pPr>
              <a:buNone/>
            </a:pPr>
            <a:r>
              <a:rPr lang="en-US" sz="1800" dirty="0" smtClean="0"/>
              <a:t>Most efforts to address any aspect of racism, privilege, power or oppression begin with or eventually end up including some form of community organizing.  </a:t>
            </a:r>
          </a:p>
          <a:p>
            <a:pPr>
              <a:buNone/>
            </a:pPr>
            <a:endParaRPr lang="en-US" sz="200" dirty="0" smtClean="0"/>
          </a:p>
          <a:p>
            <a:pPr>
              <a:buNone/>
            </a:pPr>
            <a:r>
              <a:rPr lang="en-US" sz="1800" dirty="0" smtClean="0"/>
              <a:t>Since change mainly comes from the policy level, preparing youth to use community organizing as a means to affect institutional, educational, and governmental policy makes sense</a:t>
            </a:r>
            <a:r>
              <a:rPr lang="en-US" sz="1100" dirty="0" smtClean="0"/>
              <a:t>.              </a:t>
            </a:r>
            <a:r>
              <a:rPr lang="en-US" sz="1800" dirty="0" smtClean="0">
                <a:hlinkClick r:id="rId3"/>
              </a:rPr>
              <a:t>http://ai.stanford.edu/~ruzon/PIA/pico_process.html</a:t>
            </a:r>
            <a:endParaRPr lang="en-US" sz="1800" dirty="0" smtClean="0"/>
          </a:p>
          <a:p>
            <a:pPr>
              <a:buNone/>
            </a:pPr>
            <a:endParaRPr lang="en-US" sz="11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381000"/>
            <a:ext cx="8915400" cy="762000"/>
          </a:xfrm>
        </p:spPr>
        <p:txBody>
          <a:bodyPr>
            <a:normAutofit fontScale="90000"/>
          </a:bodyPr>
          <a:lstStyle/>
          <a:p>
            <a:pPr eaLnBrk="1" hangingPunct="1">
              <a:defRPr/>
            </a:pPr>
            <a:r>
              <a:rPr lang="en-US" sz="3200" b="1" dirty="0" smtClean="0">
                <a:latin typeface="Georgia" pitchFamily="18" charset="0"/>
              </a:rPr>
              <a:t>“</a:t>
            </a:r>
            <a:r>
              <a:rPr lang="en-US" sz="3200" b="1" dirty="0" err="1" smtClean="0">
                <a:latin typeface="Georgia" pitchFamily="18" charset="0"/>
              </a:rPr>
              <a:t>Keepin</a:t>
            </a:r>
            <a:r>
              <a:rPr lang="en-US" sz="3200" b="1" dirty="0" smtClean="0">
                <a:latin typeface="Georgia" pitchFamily="18" charset="0"/>
              </a:rPr>
              <a:t>’ it real, </a:t>
            </a:r>
            <a:r>
              <a:rPr lang="en-US" sz="3200" b="1" dirty="0" err="1" smtClean="0">
                <a:latin typeface="Georgia" pitchFamily="18" charset="0"/>
              </a:rPr>
              <a:t>Keepin</a:t>
            </a:r>
            <a:r>
              <a:rPr lang="en-US" sz="3200" b="1" dirty="0" smtClean="0">
                <a:latin typeface="Georgia" pitchFamily="18" charset="0"/>
              </a:rPr>
              <a:t>’ it right” </a:t>
            </a:r>
            <a:br>
              <a:rPr lang="en-US" sz="3200" b="1" dirty="0" smtClean="0">
                <a:latin typeface="Georgia" pitchFamily="18" charset="0"/>
              </a:rPr>
            </a:br>
            <a:r>
              <a:rPr lang="en-US" sz="3200" b="1" dirty="0" smtClean="0">
                <a:latin typeface="Georgia" pitchFamily="18" charset="0"/>
              </a:rPr>
              <a:t> Validate the promise of hip hop </a:t>
            </a:r>
            <a:endParaRPr lang="en-US" sz="3600" b="1" dirty="0" smtClean="0">
              <a:latin typeface="Georgia" pitchFamily="18" charset="0"/>
            </a:endParaRPr>
          </a:p>
        </p:txBody>
      </p:sp>
      <p:sp>
        <p:nvSpPr>
          <p:cNvPr id="93187" name="Rectangle 3"/>
          <p:cNvSpPr>
            <a:spLocks noGrp="1" noChangeArrowheads="1"/>
          </p:cNvSpPr>
          <p:nvPr>
            <p:ph type="body" idx="1"/>
          </p:nvPr>
        </p:nvSpPr>
        <p:spPr>
          <a:xfrm>
            <a:off x="228600" y="1600200"/>
            <a:ext cx="8915400" cy="4953000"/>
          </a:xfrm>
        </p:spPr>
        <p:txBody>
          <a:bodyPr>
            <a:normAutofit fontScale="85000" lnSpcReduction="20000"/>
          </a:bodyPr>
          <a:lstStyle/>
          <a:p>
            <a:pPr eaLnBrk="1" hangingPunct="1">
              <a:lnSpc>
                <a:spcPct val="90000"/>
              </a:lnSpc>
              <a:buFont typeface="Arial" charset="0"/>
              <a:buNone/>
              <a:defRPr/>
            </a:pPr>
            <a:r>
              <a:rPr lang="en-US" dirty="0" smtClean="0">
                <a:latin typeface="Georgia" pitchFamily="18" charset="0"/>
              </a:rPr>
              <a:t>            A worldview of those born after 1965                                     </a:t>
            </a:r>
          </a:p>
          <a:p>
            <a:pPr eaLnBrk="1" hangingPunct="1">
              <a:lnSpc>
                <a:spcPct val="90000"/>
              </a:lnSpc>
              <a:buFont typeface="Arial" charset="0"/>
              <a:buNone/>
              <a:defRPr/>
            </a:pPr>
            <a:r>
              <a:rPr lang="en-US" sz="2800" b="1" dirty="0" smtClean="0">
                <a:solidFill>
                  <a:schemeClr val="accent5">
                    <a:lumMod val="50000"/>
                  </a:schemeClr>
                </a:solidFill>
                <a:latin typeface="Georgia" pitchFamily="18" charset="0"/>
              </a:rPr>
              <a:t>                  - Authenticity    - Social Justice   </a:t>
            </a:r>
            <a:endParaRPr lang="en-US" i="1" dirty="0" smtClean="0">
              <a:latin typeface="Georgia" pitchFamily="18" charset="0"/>
            </a:endParaRPr>
          </a:p>
          <a:p>
            <a:pPr eaLnBrk="1" hangingPunct="1">
              <a:lnSpc>
                <a:spcPct val="90000"/>
              </a:lnSpc>
              <a:buFont typeface="Arial" charset="0"/>
              <a:buNone/>
              <a:defRPr/>
            </a:pPr>
            <a:endParaRPr lang="en-US" sz="1900" i="1" dirty="0" smtClean="0">
              <a:latin typeface="Georgia" pitchFamily="18" charset="0"/>
            </a:endParaRPr>
          </a:p>
          <a:p>
            <a:pPr eaLnBrk="1" hangingPunct="1">
              <a:lnSpc>
                <a:spcPct val="90000"/>
              </a:lnSpc>
              <a:buFont typeface="Arial" charset="0"/>
              <a:buNone/>
              <a:defRPr/>
            </a:pPr>
            <a:r>
              <a:rPr lang="en-US" i="1" dirty="0" smtClean="0">
                <a:latin typeface="Georgia" pitchFamily="18" charset="0"/>
              </a:rPr>
              <a:t>Hip hop models for youth the authenticity they seek.</a:t>
            </a:r>
          </a:p>
          <a:p>
            <a:pPr eaLnBrk="1" hangingPunct="1">
              <a:lnSpc>
                <a:spcPct val="90000"/>
              </a:lnSpc>
              <a:buFont typeface="Arial" charset="0"/>
              <a:buNone/>
              <a:defRPr/>
            </a:pPr>
            <a:endParaRPr lang="en-US" sz="3300" dirty="0" smtClean="0">
              <a:latin typeface="Georgia" pitchFamily="18" charset="0"/>
            </a:endParaRPr>
          </a:p>
          <a:p>
            <a:pPr eaLnBrk="1" hangingPunct="1">
              <a:lnSpc>
                <a:spcPct val="90000"/>
              </a:lnSpc>
              <a:buFont typeface="Arial" charset="0"/>
              <a:buNone/>
              <a:defRPr/>
            </a:pPr>
            <a:r>
              <a:rPr lang="en-US" dirty="0" smtClean="0">
                <a:latin typeface="Georgia" pitchFamily="18" charset="0"/>
              </a:rPr>
              <a:t>Hip hop is about “</a:t>
            </a:r>
            <a:r>
              <a:rPr lang="en-US" dirty="0" err="1" smtClean="0">
                <a:latin typeface="Georgia" pitchFamily="18" charset="0"/>
              </a:rPr>
              <a:t>Keepin</a:t>
            </a:r>
            <a:r>
              <a:rPr lang="en-US" dirty="0" smtClean="0">
                <a:latin typeface="Georgia" pitchFamily="18" charset="0"/>
              </a:rPr>
              <a:t>’ it real” vs. “busters”  “posers”  “</a:t>
            </a:r>
            <a:r>
              <a:rPr lang="en-US" dirty="0" err="1" smtClean="0">
                <a:latin typeface="Georgia" pitchFamily="18" charset="0"/>
              </a:rPr>
              <a:t>wanna</a:t>
            </a:r>
            <a:r>
              <a:rPr lang="en-US" dirty="0" smtClean="0">
                <a:latin typeface="Georgia" pitchFamily="18" charset="0"/>
              </a:rPr>
              <a:t> </a:t>
            </a:r>
            <a:r>
              <a:rPr lang="en-US" dirty="0" err="1" smtClean="0">
                <a:latin typeface="Georgia" pitchFamily="18" charset="0"/>
              </a:rPr>
              <a:t>be’s</a:t>
            </a:r>
            <a:r>
              <a:rPr lang="en-US" dirty="0" smtClean="0">
                <a:latin typeface="Georgia" pitchFamily="18" charset="0"/>
              </a:rPr>
              <a:t>”  </a:t>
            </a:r>
          </a:p>
          <a:p>
            <a:pPr eaLnBrk="1" hangingPunct="1">
              <a:lnSpc>
                <a:spcPct val="90000"/>
              </a:lnSpc>
              <a:buFont typeface="Arial" charset="0"/>
              <a:buNone/>
              <a:defRPr/>
            </a:pPr>
            <a:endParaRPr lang="en-US" sz="2800" dirty="0" smtClean="0">
              <a:latin typeface="Georgia" pitchFamily="18" charset="0"/>
            </a:endParaRPr>
          </a:p>
          <a:p>
            <a:pPr eaLnBrk="1" hangingPunct="1">
              <a:lnSpc>
                <a:spcPct val="90000"/>
              </a:lnSpc>
              <a:buFont typeface="Arial" charset="0"/>
              <a:buNone/>
              <a:defRPr/>
            </a:pPr>
            <a:r>
              <a:rPr lang="en-US" dirty="0" smtClean="0">
                <a:latin typeface="Georgia" pitchFamily="18" charset="0"/>
              </a:rPr>
              <a:t>“This is a message to the oppressor, not in hope that he will listen, but with the expectation that my own existence will be clarified.”</a:t>
            </a:r>
            <a:endParaRPr lang="en-US" dirty="0" smtClean="0">
              <a:solidFill>
                <a:schemeClr val="accent5">
                  <a:lumMod val="50000"/>
                </a:schemeClr>
              </a:solidFill>
              <a:latin typeface="Georgia" pitchFamily="18" charset="0"/>
            </a:endParaRPr>
          </a:p>
          <a:p>
            <a:pPr eaLnBrk="1" hangingPunct="1">
              <a:lnSpc>
                <a:spcPct val="90000"/>
              </a:lnSpc>
              <a:buFont typeface="Arial" charset="0"/>
              <a:buNone/>
              <a:defRPr/>
            </a:pPr>
            <a:r>
              <a:rPr lang="en-US" sz="2400" dirty="0" smtClean="0">
                <a:solidFill>
                  <a:schemeClr val="accent5">
                    <a:lumMod val="50000"/>
                  </a:schemeClr>
                </a:solidFill>
                <a:latin typeface="Georgia" pitchFamily="18" charset="0"/>
              </a:rPr>
              <a:t>                      ~ </a:t>
            </a:r>
            <a:r>
              <a:rPr lang="en-US" sz="2400" dirty="0" smtClean="0">
                <a:latin typeface="Georgia" pitchFamily="18" charset="0"/>
              </a:rPr>
              <a:t>James Cone, </a:t>
            </a:r>
            <a:r>
              <a:rPr lang="en-US" sz="2400" i="1" dirty="0" smtClean="0">
                <a:latin typeface="Georgia" pitchFamily="18" charset="0"/>
              </a:rPr>
              <a:t>Black Theology 6-Black Power</a:t>
            </a:r>
          </a:p>
          <a:p>
            <a:pPr eaLnBrk="1" hangingPunct="1">
              <a:lnSpc>
                <a:spcPct val="90000"/>
              </a:lnSpc>
              <a:buFont typeface="Arial" charset="0"/>
              <a:buNone/>
              <a:defRPr/>
            </a:pPr>
            <a:endParaRPr lang="en-US" sz="2200" i="1" dirty="0" smtClean="0">
              <a:solidFill>
                <a:schemeClr val="accent5">
                  <a:lumMod val="50000"/>
                </a:schemeClr>
              </a:solidFill>
              <a:latin typeface="Georgia" pitchFamily="18" charset="0"/>
            </a:endParaRPr>
          </a:p>
          <a:p>
            <a:pPr eaLnBrk="1" hangingPunct="1">
              <a:lnSpc>
                <a:spcPct val="90000"/>
              </a:lnSpc>
              <a:buFont typeface="Arial" charset="0"/>
              <a:buChar char="•"/>
              <a:defRPr/>
            </a:pPr>
            <a:r>
              <a:rPr lang="en-US" sz="3000" dirty="0" smtClean="0">
                <a:latin typeface="Georgia" pitchFamily="18" charset="0"/>
              </a:rPr>
              <a:t>“</a:t>
            </a:r>
            <a:r>
              <a:rPr lang="en-US" sz="3000" dirty="0" err="1" smtClean="0">
                <a:latin typeface="Georgia" pitchFamily="18" charset="0"/>
              </a:rPr>
              <a:t>Keepin</a:t>
            </a:r>
            <a:r>
              <a:rPr lang="en-US" sz="3000" dirty="0" smtClean="0">
                <a:latin typeface="Georgia" pitchFamily="18" charset="0"/>
              </a:rPr>
              <a:t>’ it real” and self-actualization share the </a:t>
            </a:r>
          </a:p>
          <a:p>
            <a:pPr eaLnBrk="1" hangingPunct="1">
              <a:lnSpc>
                <a:spcPct val="90000"/>
              </a:lnSpc>
              <a:buFont typeface="Arial" charset="0"/>
              <a:buNone/>
              <a:defRPr/>
            </a:pPr>
            <a:r>
              <a:rPr lang="en-US" sz="3000" dirty="0" smtClean="0">
                <a:latin typeface="Georgia" pitchFamily="18" charset="0"/>
              </a:rPr>
              <a:t>      same DNA</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87362"/>
          </a:xfrm>
        </p:spPr>
        <p:txBody>
          <a:bodyPr>
            <a:normAutofit fontScale="90000"/>
          </a:bodyPr>
          <a:lstStyle/>
          <a:p>
            <a:r>
              <a:rPr lang="en-US" sz="3200" dirty="0" smtClean="0"/>
              <a:t>Hip hop: Global youth culture</a:t>
            </a:r>
            <a:endParaRPr lang="en-US" sz="3200" dirty="0"/>
          </a:p>
        </p:txBody>
      </p:sp>
      <p:sp>
        <p:nvSpPr>
          <p:cNvPr id="3" name="Content Placeholder 2"/>
          <p:cNvSpPr>
            <a:spLocks noGrp="1"/>
          </p:cNvSpPr>
          <p:nvPr>
            <p:ph idx="1"/>
          </p:nvPr>
        </p:nvSpPr>
        <p:spPr>
          <a:xfrm>
            <a:off x="152400" y="914400"/>
            <a:ext cx="8991600" cy="5791200"/>
          </a:xfrm>
        </p:spPr>
        <p:txBody>
          <a:bodyPr>
            <a:noAutofit/>
          </a:bodyPr>
          <a:lstStyle/>
          <a:p>
            <a:pPr algn="ctr">
              <a:buNone/>
            </a:pPr>
            <a:r>
              <a:rPr lang="en-US" sz="1800" b="1" dirty="0" smtClean="0">
                <a:latin typeface="Arial" pitchFamily="34" charset="0"/>
                <a:cs typeface="Arial" pitchFamily="34" charset="0"/>
              </a:rPr>
              <a:t>Education as a political act: </a:t>
            </a:r>
          </a:p>
          <a:p>
            <a:pPr algn="ctr">
              <a:buNone/>
            </a:pPr>
            <a:r>
              <a:rPr lang="en-US" sz="1800" b="1" dirty="0" smtClean="0">
                <a:latin typeface="Arial" pitchFamily="34" charset="0"/>
                <a:cs typeface="Arial" pitchFamily="34" charset="0"/>
              </a:rPr>
              <a:t>Understanding how to engage Black students who identify with hip hop culture</a:t>
            </a:r>
            <a:r>
              <a:rPr lang="en-US" sz="1800" dirty="0" smtClean="0">
                <a:latin typeface="Arial" pitchFamily="34" charset="0"/>
                <a:cs typeface="Arial" pitchFamily="34" charset="0"/>
              </a:rPr>
              <a:t>  </a:t>
            </a:r>
            <a:endParaRPr lang="en-US" sz="1800" u="sng" dirty="0" smtClean="0">
              <a:latin typeface="Arial" pitchFamily="34" charset="0"/>
              <a:cs typeface="Arial" pitchFamily="34" charset="0"/>
              <a:hlinkClick r:id="rId2"/>
            </a:endParaRPr>
          </a:p>
          <a:p>
            <a:pPr>
              <a:buNone/>
            </a:pPr>
            <a:r>
              <a:rPr lang="en-US" sz="1600" u="sng" dirty="0" smtClean="0">
                <a:latin typeface="Arial" pitchFamily="34" charset="0"/>
                <a:cs typeface="Arial" pitchFamily="34" charset="0"/>
                <a:hlinkClick r:id="rId2"/>
              </a:rPr>
              <a:t>http://vorcreatex.com/wp-content/uploads/2021/02/Education-as-a-political-act-Understanding-how-to-engage-Black-students-who-identify-with-global-youth-hip-hop-culture-.doc.pdf</a:t>
            </a:r>
            <a:endParaRPr lang="en-US" sz="1600" dirty="0" smtClean="0">
              <a:latin typeface="Arial" pitchFamily="34" charset="0"/>
              <a:cs typeface="Arial" pitchFamily="34" charset="0"/>
            </a:endParaRPr>
          </a:p>
          <a:p>
            <a:pPr>
              <a:buNone/>
            </a:pPr>
            <a:endParaRPr lang="en-US" sz="1600" dirty="0" smtClean="0">
              <a:latin typeface="Arial" pitchFamily="34" charset="0"/>
              <a:cs typeface="Arial" pitchFamily="34" charset="0"/>
            </a:endParaRPr>
          </a:p>
          <a:p>
            <a:pPr>
              <a:buNone/>
            </a:pPr>
            <a:r>
              <a:rPr lang="en-US" sz="1800" dirty="0" smtClean="0">
                <a:latin typeface="Arial" pitchFamily="34" charset="0"/>
                <a:cs typeface="Arial" pitchFamily="34" charset="0"/>
              </a:rPr>
              <a:t>“The cultural disconnect between [public schools] and hip-hop…is perhaps the single most important challenge in reaching Black youth who are simply not motivated, interested, or inspired by...efforts in which their urban identities are not represented.   </a:t>
            </a:r>
          </a:p>
          <a:p>
            <a:pPr>
              <a:buNone/>
            </a:pPr>
            <a:r>
              <a:rPr lang="en-US" sz="1600" dirty="0" smtClean="0">
                <a:latin typeface="Arial" pitchFamily="34" charset="0"/>
                <a:cs typeface="Arial" pitchFamily="34" charset="0"/>
              </a:rPr>
              <a:t>      -- </a:t>
            </a:r>
            <a:r>
              <a:rPr lang="en-US" sz="1600" dirty="0" err="1" smtClean="0">
                <a:latin typeface="Arial" pitchFamily="34" charset="0"/>
                <a:cs typeface="Arial" pitchFamily="34" charset="0"/>
              </a:rPr>
              <a:t>S.Ginwright</a:t>
            </a:r>
            <a:r>
              <a:rPr lang="en-US" sz="1600" dirty="0" smtClean="0">
                <a:latin typeface="Arial" pitchFamily="34" charset="0"/>
                <a:cs typeface="Arial" pitchFamily="34" charset="0"/>
              </a:rPr>
              <a:t>, </a:t>
            </a:r>
            <a:r>
              <a:rPr lang="en-US" sz="1600" i="1" dirty="0" smtClean="0">
                <a:latin typeface="Arial" pitchFamily="34" charset="0"/>
                <a:cs typeface="Arial" pitchFamily="34" charset="0"/>
              </a:rPr>
              <a:t>Black in school: </a:t>
            </a:r>
            <a:r>
              <a:rPr lang="en-US" sz="1600" i="1" dirty="0" err="1" smtClean="0">
                <a:latin typeface="Arial" pitchFamily="34" charset="0"/>
                <a:cs typeface="Arial" pitchFamily="34" charset="0"/>
              </a:rPr>
              <a:t>Afrocentric</a:t>
            </a:r>
            <a:r>
              <a:rPr lang="en-US" sz="1600" i="1" dirty="0" smtClean="0">
                <a:latin typeface="Arial" pitchFamily="34" charset="0"/>
                <a:cs typeface="Arial" pitchFamily="34" charset="0"/>
              </a:rPr>
              <a:t> reform, urban youth, and the promise of hip hop </a:t>
            </a:r>
          </a:p>
          <a:p>
            <a:pPr>
              <a:buNone/>
            </a:pPr>
            <a:endParaRPr lang="en-US" sz="1600" dirty="0" smtClean="0">
              <a:latin typeface="Arial" pitchFamily="34" charset="0"/>
              <a:cs typeface="Arial" pitchFamily="34" charset="0"/>
            </a:endParaRPr>
          </a:p>
          <a:p>
            <a:pPr algn="ctr">
              <a:buNone/>
            </a:pPr>
            <a:r>
              <a:rPr lang="en-US" sz="1800" b="1" dirty="0" smtClean="0">
                <a:latin typeface="Arial" pitchFamily="34" charset="0"/>
                <a:cs typeface="Arial" pitchFamily="34" charset="0"/>
              </a:rPr>
              <a:t>Hip hop is more than a global youth culture, or music and fashion; </a:t>
            </a:r>
          </a:p>
          <a:p>
            <a:pPr algn="ctr">
              <a:buNone/>
            </a:pPr>
            <a:r>
              <a:rPr lang="en-US" sz="1800" b="1" dirty="0" smtClean="0">
                <a:latin typeface="Arial" pitchFamily="34" charset="0"/>
                <a:cs typeface="Arial" pitchFamily="34" charset="0"/>
              </a:rPr>
              <a:t>it’s a political stance. </a:t>
            </a:r>
          </a:p>
          <a:p>
            <a:pPr>
              <a:buNone/>
            </a:pPr>
            <a:endParaRPr lang="en-US" sz="1800" dirty="0" smtClean="0">
              <a:latin typeface="Arial" pitchFamily="34" charset="0"/>
              <a:cs typeface="Arial" pitchFamily="34" charset="0"/>
            </a:endParaRPr>
          </a:p>
          <a:p>
            <a:pPr>
              <a:buNone/>
            </a:pPr>
            <a:r>
              <a:rPr lang="en-US" sz="1800" dirty="0" smtClean="0">
                <a:latin typeface="Arial" pitchFamily="34" charset="0"/>
                <a:cs typeface="Arial" pitchFamily="34" charset="0"/>
              </a:rPr>
              <a:t>It is this critical stance--built into global hip hop that most local Black children and youth share— which requires a regard for the political aspects of education. Indiana residents and school districts that deny or ignore “the political” can further alienate those youth who are the more at-risk of crime and violence. Districts will only reach them if their education is seen and fostered as a political act.</a:t>
            </a:r>
          </a:p>
          <a:p>
            <a:pPr algn="ctr">
              <a:buNone/>
            </a:pPr>
            <a:endParaRPr lang="en-US" sz="1600" dirty="0" smtClean="0">
              <a:latin typeface="Arial" pitchFamily="34" charset="0"/>
              <a:cs typeface="Arial" pitchFamily="34" charset="0"/>
            </a:endParaRPr>
          </a:p>
          <a:p>
            <a:pPr>
              <a:buNone/>
            </a:pPr>
            <a:endParaRPr lang="en-US"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1143000"/>
          </a:xfrm>
        </p:spPr>
        <p:txBody>
          <a:bodyPr/>
          <a:lstStyle/>
          <a:p>
            <a:pPr eaLnBrk="1" hangingPunct="1"/>
            <a:r>
              <a:rPr lang="en-US" sz="3200" dirty="0" smtClean="0">
                <a:latin typeface="Times New Roman" pitchFamily="18" charset="0"/>
                <a:cs typeface="Times New Roman" pitchFamily="18" charset="0"/>
              </a:rPr>
              <a:t>Rites of passage: From child to adult-citizen</a:t>
            </a:r>
          </a:p>
        </p:txBody>
      </p:sp>
      <p:sp>
        <p:nvSpPr>
          <p:cNvPr id="16387" name="Content Placeholder 2"/>
          <p:cNvSpPr>
            <a:spLocks noGrp="1"/>
          </p:cNvSpPr>
          <p:nvPr>
            <p:ph idx="1"/>
          </p:nvPr>
        </p:nvSpPr>
        <p:spPr>
          <a:xfrm>
            <a:off x="457200" y="990600"/>
            <a:ext cx="8229600" cy="4525963"/>
          </a:xfrm>
        </p:spPr>
        <p:txBody>
          <a:bodyPr/>
          <a:lstStyle/>
          <a:p>
            <a:pPr eaLnBrk="1" hangingPunct="1">
              <a:buFont typeface="Arial" charset="0"/>
              <a:buNone/>
            </a:pPr>
            <a:r>
              <a:rPr lang="en-US" sz="2800" dirty="0" smtClean="0">
                <a:latin typeface="Times New Roman" pitchFamily="18" charset="0"/>
                <a:cs typeface="Times New Roman" pitchFamily="18" charset="0"/>
              </a:rPr>
              <a:t>           Youth must show they’re no longer children      </a:t>
            </a:r>
          </a:p>
          <a:p>
            <a:pPr eaLnBrk="1" hangingPunct="1">
              <a:buFont typeface="Arial" charset="0"/>
              <a:buNone/>
            </a:pPr>
            <a:r>
              <a:rPr lang="en-US" sz="2800" dirty="0" smtClean="0">
                <a:latin typeface="Times New Roman" pitchFamily="18" charset="0"/>
                <a:cs typeface="Times New Roman" pitchFamily="18" charset="0"/>
              </a:rPr>
              <a:t>         Society must provide youth rites of passage or         </a:t>
            </a:r>
          </a:p>
          <a:p>
            <a:pPr eaLnBrk="1" hangingPunct="1">
              <a:buFont typeface="Arial" charset="0"/>
              <a:buNone/>
            </a:pPr>
            <a:r>
              <a:rPr lang="en-US" sz="2800" dirty="0" smtClean="0">
                <a:latin typeface="Times New Roman" pitchFamily="18" charset="0"/>
                <a:cs typeface="Times New Roman" pitchFamily="18" charset="0"/>
              </a:rPr>
              <a:t>                          youth will create their own</a:t>
            </a:r>
          </a:p>
        </p:txBody>
      </p:sp>
      <p:pic>
        <p:nvPicPr>
          <p:cNvPr id="16388" name="Picture 3" descr="https://encrypted-tbn2.gstatic.com/images?q=tbn:ANd9GcQoEZ9iJ22th_HT1jqT1zdZrdyPQ-Pp7nk9WMpckks4C95n4iV2">
            <a:hlinkClick r:id="rId2"/>
          </p:cNvPr>
          <p:cNvPicPr>
            <a:picLocks noChangeAspect="1" noChangeArrowheads="1"/>
          </p:cNvPicPr>
          <p:nvPr/>
        </p:nvPicPr>
        <p:blipFill>
          <a:blip r:embed="rId3" cstate="print"/>
          <a:srcRect l="14076" r="-4262" b="7272"/>
          <a:stretch>
            <a:fillRect/>
          </a:stretch>
        </p:blipFill>
        <p:spPr bwMode="auto">
          <a:xfrm>
            <a:off x="838200" y="2667000"/>
            <a:ext cx="2209800" cy="1143000"/>
          </a:xfrm>
          <a:prstGeom prst="rect">
            <a:avLst/>
          </a:prstGeom>
          <a:noFill/>
          <a:ln w="9525">
            <a:noFill/>
            <a:miter lim="800000"/>
            <a:headEnd/>
            <a:tailEnd/>
          </a:ln>
        </p:spPr>
      </p:pic>
      <p:pic>
        <p:nvPicPr>
          <p:cNvPr id="16389" name="Picture 4" descr="https://encrypted-tbn2.gstatic.com/images?q=tbn:ANd9GcSqh3HTvfE6zDs7DUFH9VBOGWv2n70QHVbGoMiF9kwy8frpSeWU">
            <a:hlinkClick r:id="rId4"/>
          </p:cNvPr>
          <p:cNvPicPr>
            <a:picLocks noChangeAspect="1" noChangeArrowheads="1"/>
          </p:cNvPicPr>
          <p:nvPr/>
        </p:nvPicPr>
        <p:blipFill>
          <a:blip r:embed="rId5" cstate="print"/>
          <a:srcRect t="7558" r="14746" b="30600"/>
          <a:stretch>
            <a:fillRect/>
          </a:stretch>
        </p:blipFill>
        <p:spPr bwMode="auto">
          <a:xfrm>
            <a:off x="5880100" y="2667000"/>
            <a:ext cx="2273300" cy="1068388"/>
          </a:xfrm>
          <a:prstGeom prst="rect">
            <a:avLst/>
          </a:prstGeom>
          <a:noFill/>
          <a:ln w="9525">
            <a:noFill/>
            <a:miter lim="800000"/>
            <a:headEnd/>
            <a:tailEnd/>
          </a:ln>
        </p:spPr>
      </p:pic>
      <p:pic>
        <p:nvPicPr>
          <p:cNvPr id="16390" name="Picture 8" descr="https://encrypted-tbn1.gstatic.com/images?q=tbn:ANd9GcRtlR7vyMJKtRkKPkD8PRgpDSUVwZdwDSSUEhYmmGXnEYPgpu7S">
            <a:hlinkClick r:id="rId6"/>
          </p:cNvPr>
          <p:cNvPicPr>
            <a:picLocks noChangeAspect="1" noChangeArrowheads="1"/>
          </p:cNvPicPr>
          <p:nvPr/>
        </p:nvPicPr>
        <p:blipFill>
          <a:blip r:embed="rId7" cstate="print"/>
          <a:srcRect l="12941" t="27184" r="9094" b="5342"/>
          <a:stretch>
            <a:fillRect/>
          </a:stretch>
        </p:blipFill>
        <p:spPr bwMode="auto">
          <a:xfrm>
            <a:off x="6019800" y="4572000"/>
            <a:ext cx="2133600" cy="1598613"/>
          </a:xfrm>
          <a:prstGeom prst="rect">
            <a:avLst/>
          </a:prstGeom>
          <a:noFill/>
          <a:ln w="9525">
            <a:noFill/>
            <a:miter lim="800000"/>
            <a:headEnd/>
            <a:tailEnd/>
          </a:ln>
        </p:spPr>
      </p:pic>
      <p:pic>
        <p:nvPicPr>
          <p:cNvPr id="16391" name="Picture 10" descr="https://encrypted-tbn2.gstatic.com/images?q=tbn:ANd9GcQEV3z01zgO0pVivu27EtIZSPbLU_2QknYedvN2aH9nC1M3vwCmsw">
            <a:hlinkClick r:id="rId8"/>
          </p:cNvPr>
          <p:cNvPicPr>
            <a:picLocks noChangeAspect="1" noChangeArrowheads="1"/>
          </p:cNvPicPr>
          <p:nvPr/>
        </p:nvPicPr>
        <p:blipFill>
          <a:blip r:embed="rId9" cstate="print"/>
          <a:srcRect l="13158" b="19678"/>
          <a:stretch>
            <a:fillRect/>
          </a:stretch>
        </p:blipFill>
        <p:spPr bwMode="auto">
          <a:xfrm>
            <a:off x="3997325" y="4878388"/>
            <a:ext cx="1260475" cy="1370012"/>
          </a:xfrm>
          <a:prstGeom prst="rect">
            <a:avLst/>
          </a:prstGeom>
          <a:noFill/>
          <a:ln w="9525">
            <a:noFill/>
            <a:miter lim="800000"/>
            <a:headEnd/>
            <a:tailEnd/>
          </a:ln>
        </p:spPr>
      </p:pic>
      <p:pic>
        <p:nvPicPr>
          <p:cNvPr id="16392" name="Picture 12" descr="https://encrypted-tbn0.gstatic.com/images?q=tbn:ANd9GcQUNzG1zB3ww0IIRTOOSBvo3EmA_ur7uyDdZ8E9GQzYdU_TVI7z1g">
            <a:hlinkClick r:id="rId10"/>
          </p:cNvPr>
          <p:cNvPicPr>
            <a:picLocks noChangeAspect="1" noChangeArrowheads="1"/>
          </p:cNvPicPr>
          <p:nvPr/>
        </p:nvPicPr>
        <p:blipFill>
          <a:blip r:embed="rId11" cstate="print"/>
          <a:srcRect/>
          <a:stretch>
            <a:fillRect/>
          </a:stretch>
        </p:blipFill>
        <p:spPr bwMode="auto">
          <a:xfrm>
            <a:off x="838200" y="4191000"/>
            <a:ext cx="2143125" cy="2143125"/>
          </a:xfrm>
          <a:prstGeom prst="rect">
            <a:avLst/>
          </a:prstGeom>
          <a:noFill/>
          <a:ln w="9525">
            <a:noFill/>
            <a:miter lim="800000"/>
            <a:headEnd/>
            <a:tailEnd/>
          </a:ln>
        </p:spPr>
      </p:pic>
      <p:pic>
        <p:nvPicPr>
          <p:cNvPr id="16393" name="Picture 9" descr="https://encrypted-tbn2.gstatic.com/images?q=tbn:ANd9GcRBrhl7y4tiOv_FPRJSxXIwd04DlVNci19uP03gJKzOap-HbuQe">
            <a:hlinkClick r:id="rId12"/>
          </p:cNvPr>
          <p:cNvPicPr>
            <a:picLocks noChangeAspect="1" noChangeArrowheads="1"/>
          </p:cNvPicPr>
          <p:nvPr/>
        </p:nvPicPr>
        <p:blipFill>
          <a:blip r:embed="rId13" cstate="print"/>
          <a:srcRect l="11600" r="14799"/>
          <a:stretch>
            <a:fillRect/>
          </a:stretch>
        </p:blipFill>
        <p:spPr bwMode="auto">
          <a:xfrm>
            <a:off x="3581400" y="2638425"/>
            <a:ext cx="1752600" cy="158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defRPr/>
            </a:pPr>
            <a:r>
              <a:rPr lang="en-US" dirty="0" smtClean="0"/>
              <a:t/>
            </a:r>
            <a:br>
              <a:rPr lang="en-US" dirty="0" smtClean="0"/>
            </a:br>
            <a:r>
              <a:rPr lang="en-US" dirty="0" smtClean="0"/>
              <a:t>Rites of Passage</a:t>
            </a:r>
            <a:br>
              <a:rPr lang="en-US" dirty="0" smtClean="0"/>
            </a:br>
            <a:endParaRPr lang="en-US" dirty="0"/>
          </a:p>
        </p:txBody>
      </p:sp>
      <p:sp>
        <p:nvSpPr>
          <p:cNvPr id="49155" name="Content Placeholder 2"/>
          <p:cNvSpPr>
            <a:spLocks noGrp="1"/>
          </p:cNvSpPr>
          <p:nvPr>
            <p:ph idx="1"/>
          </p:nvPr>
        </p:nvSpPr>
        <p:spPr>
          <a:xfrm>
            <a:off x="457200" y="1143000"/>
            <a:ext cx="8229600" cy="5562600"/>
          </a:xfrm>
        </p:spPr>
        <p:txBody>
          <a:bodyPr>
            <a:normAutofit fontScale="62500" lnSpcReduction="20000"/>
          </a:bodyPr>
          <a:lstStyle/>
          <a:p>
            <a:pPr algn="ctr">
              <a:buNone/>
            </a:pPr>
            <a:r>
              <a:rPr lang="en-US" b="1" dirty="0" smtClean="0"/>
              <a:t>“Adolescence is not for everybody.”     </a:t>
            </a:r>
            <a:r>
              <a:rPr lang="en-US" sz="2600" dirty="0" smtClean="0"/>
              <a:t>-- John Harris Loflin</a:t>
            </a:r>
            <a:endParaRPr lang="en-US" dirty="0" smtClean="0"/>
          </a:p>
          <a:p>
            <a:pPr>
              <a:buNone/>
            </a:pPr>
            <a:endParaRPr lang="en-US" sz="1900" b="1" dirty="0" smtClean="0"/>
          </a:p>
          <a:p>
            <a:pPr>
              <a:buNone/>
            </a:pPr>
            <a:r>
              <a:rPr lang="en-US" b="1" dirty="0" smtClean="0"/>
              <a:t>Reinvent adolescence </a:t>
            </a:r>
          </a:p>
          <a:p>
            <a:pPr>
              <a:buNone/>
            </a:pPr>
            <a:r>
              <a:rPr lang="en-US" dirty="0" smtClean="0">
                <a:hlinkClick r:id="rId2"/>
              </a:rPr>
              <a:t>http://vorcreatex.com/wp-content/uploads/2012/06/A-Proposal-to-Reinvent-Adolescence-and-Create-a-Community-Youth-Charter.pdf</a:t>
            </a:r>
            <a:endParaRPr lang="en-US" dirty="0" smtClean="0"/>
          </a:p>
          <a:p>
            <a:pPr>
              <a:buNone/>
            </a:pPr>
            <a:endParaRPr lang="en-US" sz="2200" dirty="0" smtClean="0"/>
          </a:p>
          <a:p>
            <a:pPr>
              <a:buNone/>
            </a:pPr>
            <a:r>
              <a:rPr lang="en-US" b="1" dirty="0" smtClean="0"/>
              <a:t>Rites of Passage</a:t>
            </a:r>
          </a:p>
          <a:p>
            <a:pPr>
              <a:buNone/>
            </a:pPr>
            <a:r>
              <a:rPr lang="en-US" dirty="0" smtClean="0"/>
              <a:t>Youth must show they are no longer children.</a:t>
            </a:r>
          </a:p>
          <a:p>
            <a:pPr lvl="1">
              <a:buNone/>
            </a:pPr>
            <a:r>
              <a:rPr lang="en-US" dirty="0" smtClean="0"/>
              <a:t>If society does not provide authentic Rites of Passage, youth will find their own ways</a:t>
            </a:r>
          </a:p>
          <a:p>
            <a:pPr lvl="1">
              <a:buNone/>
            </a:pPr>
            <a:r>
              <a:rPr lang="en-US" dirty="0" smtClean="0"/>
              <a:t>Gangs and radicalized groups provide this</a:t>
            </a:r>
          </a:p>
          <a:p>
            <a:pPr lvl="1">
              <a:buNone/>
            </a:pPr>
            <a:r>
              <a:rPr lang="en-US" dirty="0" smtClean="0">
                <a:hlinkClick r:id="rId3"/>
              </a:rPr>
              <a:t>http://vorcreatex.com/wp-content/uploads/2012/06/Transform-Rites-of-Passage-Combine-the-Walkabout-model-and-accelerated-learning-concept-1.pdf</a:t>
            </a:r>
            <a:endParaRPr lang="en-US" dirty="0" smtClean="0"/>
          </a:p>
          <a:p>
            <a:pPr lvl="1">
              <a:buNone/>
            </a:pPr>
            <a:endParaRPr lang="en-US" sz="2600" dirty="0" smtClean="0"/>
          </a:p>
          <a:p>
            <a:pPr>
              <a:buNone/>
            </a:pPr>
            <a:r>
              <a:rPr lang="en-US" b="1" dirty="0" smtClean="0"/>
              <a:t>Rites of passage and citizenship</a:t>
            </a:r>
          </a:p>
          <a:p>
            <a:pPr lvl="1">
              <a:buNone/>
            </a:pPr>
            <a:r>
              <a:rPr lang="en-US" dirty="0" smtClean="0"/>
              <a:t>Mixing adulthood and citizenship</a:t>
            </a:r>
          </a:p>
          <a:p>
            <a:pPr lvl="1">
              <a:buNone/>
            </a:pPr>
            <a:r>
              <a:rPr lang="en-US" dirty="0" smtClean="0"/>
              <a:t>Gaining adult and citizen status at the same time</a:t>
            </a:r>
          </a:p>
          <a:p>
            <a:pPr lvl="1">
              <a:buNone/>
            </a:pPr>
            <a:r>
              <a:rPr lang="en-US" dirty="0" smtClean="0">
                <a:hlinkClick r:id="rId4"/>
              </a:rPr>
              <a:t>http://vorcreatex.com/wp-content/uploads/2012/06/Reinvent-adolescence-Combine-rites-of-passage-and-citizenship-education.pdf</a:t>
            </a:r>
            <a:endParaRPr lang="en-US" dirty="0" smtClean="0"/>
          </a:p>
          <a:p>
            <a:pPr lvl="1">
              <a:buNone/>
            </a:pPr>
            <a:endParaRPr lang="en-US"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715963"/>
          </a:xfrm>
        </p:spPr>
        <p:txBody>
          <a:bodyPr rtlCol="0">
            <a:normAutofit fontScale="90000"/>
          </a:bodyPr>
          <a:lstStyle/>
          <a:p>
            <a:pPr eaLnBrk="1" fontAlgn="auto" hangingPunct="1">
              <a:spcAft>
                <a:spcPts val="0"/>
              </a:spcAft>
              <a:defRPr/>
            </a:pPr>
            <a:r>
              <a:rPr lang="en-US" sz="3600" dirty="0" smtClean="0">
                <a:latin typeface="Times New Roman" pitchFamily="18" charset="0"/>
                <a:cs typeface="Times New Roman" pitchFamily="18" charset="0"/>
              </a:rPr>
              <a:t>Teacher Voices</a:t>
            </a:r>
            <a:r>
              <a:rPr lang="en-US" dirty="0" smtClean="0"/>
              <a:t/>
            </a:r>
            <a:br>
              <a:rPr lang="en-US" dirty="0" smtClean="0"/>
            </a:br>
            <a:endParaRPr lang="en-US" dirty="0"/>
          </a:p>
        </p:txBody>
      </p:sp>
      <p:sp>
        <p:nvSpPr>
          <p:cNvPr id="17411" name="Content Placeholder 4"/>
          <p:cNvSpPr>
            <a:spLocks noGrp="1"/>
          </p:cNvSpPr>
          <p:nvPr>
            <p:ph idx="1"/>
          </p:nvPr>
        </p:nvSpPr>
        <p:spPr>
          <a:xfrm>
            <a:off x="457200" y="1066800"/>
            <a:ext cx="8229600" cy="4525963"/>
          </a:xfrm>
        </p:spPr>
        <p:txBody>
          <a:bodyPr/>
          <a:lstStyle/>
          <a:p>
            <a:pPr eaLnBrk="1" hangingPunct="1">
              <a:buFont typeface="Arial" charset="0"/>
              <a:buNone/>
            </a:pPr>
            <a:r>
              <a:rPr lang="en-US" sz="2800" dirty="0" smtClean="0">
                <a:latin typeface="Times New Roman" pitchFamily="18" charset="0"/>
                <a:cs typeface="Times New Roman" pitchFamily="18" charset="0"/>
              </a:rPr>
              <a:t>     If teachers are to win the  hearts and minds of urban students and their families, they must take 3 actions:</a:t>
            </a:r>
          </a:p>
          <a:p>
            <a:pPr eaLnBrk="1" hangingPunct="1">
              <a:buFont typeface="Arial" charset="0"/>
              <a:buNone/>
            </a:pPr>
            <a:r>
              <a:rPr lang="en-US" sz="2800" dirty="0" smtClean="0">
                <a:latin typeface="Times New Roman" pitchFamily="18" charset="0"/>
                <a:cs typeface="Times New Roman" pitchFamily="18" charset="0"/>
              </a:rPr>
              <a:t>     a)  Teach for social justice</a:t>
            </a:r>
          </a:p>
          <a:p>
            <a:pPr eaLnBrk="1" hangingPunct="1">
              <a:buFont typeface="Arial" charset="0"/>
              <a:buNone/>
            </a:pPr>
            <a:r>
              <a:rPr lang="en-US" sz="2800" dirty="0" smtClean="0">
                <a:latin typeface="Times New Roman" pitchFamily="18" charset="0"/>
                <a:cs typeface="Times New Roman" pitchFamily="18" charset="0"/>
              </a:rPr>
              <a:t>     b)  Organize their peers to do the same</a:t>
            </a:r>
          </a:p>
          <a:p>
            <a:pPr eaLnBrk="1" hangingPunct="1">
              <a:buFont typeface="Arial" charset="0"/>
              <a:buNone/>
            </a:pPr>
            <a:r>
              <a:rPr lang="en-US" sz="2800" dirty="0" smtClean="0">
                <a:latin typeface="Times New Roman" pitchFamily="18" charset="0"/>
                <a:cs typeface="Times New Roman" pitchFamily="18" charset="0"/>
              </a:rPr>
              <a:t>     c)  Live around the school where they teach     </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i="1" dirty="0" smtClean="0">
              <a:latin typeface="Times New Roman" pitchFamily="18" charset="0"/>
              <a:cs typeface="Times New Roman" pitchFamily="18" charset="0"/>
            </a:endParaRPr>
          </a:p>
          <a:p>
            <a:pPr eaLnBrk="1" hangingPunct="1"/>
            <a:endParaRPr lang="en-US" dirty="0" smtClean="0"/>
          </a:p>
          <a:p>
            <a:pPr eaLnBrk="1" hangingPunct="1"/>
            <a:endParaRPr lang="en-US" dirty="0" smtClean="0"/>
          </a:p>
        </p:txBody>
      </p:sp>
      <p:pic>
        <p:nvPicPr>
          <p:cNvPr id="17412" name="Picture 5" descr="http://www.rethinkingschools.org/img/publication/covers/9780942961553_250.jpg"/>
          <p:cNvPicPr>
            <a:picLocks noChangeAspect="1" noChangeArrowheads="1"/>
          </p:cNvPicPr>
          <p:nvPr/>
        </p:nvPicPr>
        <p:blipFill>
          <a:blip r:embed="rId2" cstate="print"/>
          <a:srcRect l="19119" t="10085" r="17744" b="23248"/>
          <a:stretch>
            <a:fillRect/>
          </a:stretch>
        </p:blipFill>
        <p:spPr bwMode="auto">
          <a:xfrm>
            <a:off x="5181600" y="3814763"/>
            <a:ext cx="2438400" cy="2433637"/>
          </a:xfrm>
          <a:prstGeom prst="rect">
            <a:avLst/>
          </a:prstGeom>
          <a:noFill/>
          <a:ln w="9525">
            <a:noFill/>
            <a:miter lim="800000"/>
            <a:headEnd/>
            <a:tailEnd/>
          </a:ln>
        </p:spPr>
      </p:pic>
      <p:pic>
        <p:nvPicPr>
          <p:cNvPr id="17413" name="Picture 6" descr="http://www.rethinkingschools.org/img/publication/covers/9780942961355_250.jpg"/>
          <p:cNvPicPr>
            <a:picLocks noChangeAspect="1" noChangeArrowheads="1"/>
          </p:cNvPicPr>
          <p:nvPr/>
        </p:nvPicPr>
        <p:blipFill>
          <a:blip r:embed="rId3" cstate="print"/>
          <a:srcRect l="5733" t="3052" r="2507" b="40904"/>
          <a:stretch>
            <a:fillRect/>
          </a:stretch>
        </p:blipFill>
        <p:spPr bwMode="auto">
          <a:xfrm>
            <a:off x="1676400" y="3810000"/>
            <a:ext cx="2819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p:spPr>
        <p:txBody>
          <a:bodyPr>
            <a:normAutofit/>
          </a:bodyPr>
          <a:lstStyle/>
          <a:p>
            <a:r>
              <a:rPr lang="en-US" sz="3200" dirty="0" smtClean="0"/>
              <a:t>The Political Clarity of Dr. Lisa </a:t>
            </a:r>
            <a:r>
              <a:rPr lang="en-US" sz="3200" dirty="0" err="1" smtClean="0"/>
              <a:t>Delpit</a:t>
            </a:r>
            <a:endParaRPr lang="en-US" sz="3200" dirty="0"/>
          </a:p>
        </p:txBody>
      </p:sp>
      <p:sp>
        <p:nvSpPr>
          <p:cNvPr id="5" name="Content Placeholder 4"/>
          <p:cNvSpPr>
            <a:spLocks noGrp="1"/>
          </p:cNvSpPr>
          <p:nvPr>
            <p:ph sz="half" idx="2"/>
          </p:nvPr>
        </p:nvSpPr>
        <p:spPr>
          <a:xfrm>
            <a:off x="3962400" y="1600200"/>
            <a:ext cx="4876800" cy="4525963"/>
          </a:xfrm>
        </p:spPr>
        <p:txBody>
          <a:bodyPr>
            <a:noAutofit/>
          </a:bodyPr>
          <a:lstStyle/>
          <a:p>
            <a:pPr>
              <a:buNone/>
            </a:pPr>
            <a:r>
              <a:rPr lang="en-US" sz="2400" dirty="0" err="1" smtClean="0"/>
              <a:t>Delpit</a:t>
            </a:r>
            <a:r>
              <a:rPr lang="en-US" sz="2400" dirty="0" smtClean="0"/>
              <a:t> asks: “Is it okay to discuss politics in class?” </a:t>
            </a:r>
          </a:p>
          <a:p>
            <a:pPr>
              <a:buNone/>
            </a:pPr>
            <a:r>
              <a:rPr lang="en-US" sz="2400" dirty="0" smtClean="0"/>
              <a:t>She speaks to our contentious world and the necessary conversations teachers must have about it with students.</a:t>
            </a:r>
          </a:p>
          <a:p>
            <a:pPr>
              <a:buNone/>
            </a:pPr>
            <a:r>
              <a:rPr lang="en-US" sz="2400" dirty="0" smtClean="0"/>
              <a:t> </a:t>
            </a:r>
            <a:r>
              <a:rPr lang="en-US" sz="2400" dirty="0" err="1" smtClean="0"/>
              <a:t>Delpit</a:t>
            </a:r>
            <a:r>
              <a:rPr lang="en-US" sz="2400" dirty="0" smtClean="0"/>
              <a:t> inspires teachers to support their students in navigating the current events, cultural shifts, and social dilemmas that shape their communities and country.</a:t>
            </a:r>
          </a:p>
          <a:p>
            <a:pPr>
              <a:buNone/>
            </a:pPr>
            <a:r>
              <a:rPr lang="en-US" sz="1100" dirty="0" smtClean="0">
                <a:hlinkClick r:id="rId2"/>
              </a:rPr>
              <a:t>https://www.amazon.com/Teaching-When-World-Fire-Delpit/dp/1620974312</a:t>
            </a:r>
            <a:endParaRPr lang="en-US" sz="1100" dirty="0" smtClean="0"/>
          </a:p>
          <a:p>
            <a:pPr>
              <a:buNone/>
            </a:pPr>
            <a:endParaRPr lang="en-US" sz="1100" dirty="0" smtClean="0"/>
          </a:p>
          <a:p>
            <a:pPr>
              <a:buNone/>
            </a:pPr>
            <a:endParaRPr lang="en-US" sz="2000" dirty="0"/>
          </a:p>
        </p:txBody>
      </p:sp>
      <p:pic>
        <p:nvPicPr>
          <p:cNvPr id="6" name="Content Placeholder 4" descr="C:\Users\John\Desktop\41NMtBgNX8L._SX331_BO1,204,203,200_.jpg"/>
          <p:cNvPicPr>
            <a:picLocks noGrp="1"/>
          </p:cNvPicPr>
          <p:nvPr>
            <p:ph sz="half" idx="1"/>
          </p:nvPr>
        </p:nvPicPr>
        <p:blipFill>
          <a:blip r:embed="rId3" cstate="print"/>
          <a:srcRect/>
          <a:stretch>
            <a:fillRect/>
          </a:stretch>
        </p:blipFill>
        <p:spPr bwMode="auto">
          <a:xfrm>
            <a:off x="609600" y="1600200"/>
            <a:ext cx="302033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81000"/>
            <a:ext cx="8229600" cy="762000"/>
          </a:xfrm>
        </p:spPr>
        <p:txBody>
          <a:bodyPr rtlCol="0">
            <a:normAutofit fontScale="90000"/>
          </a:bodyPr>
          <a:lstStyle/>
          <a:p>
            <a:pPr eaLnBrk="1" fontAlgn="auto" hangingPunct="1">
              <a:spcAft>
                <a:spcPts val="0"/>
              </a:spcAft>
              <a:defRPr/>
            </a:pP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Use pedagogies of liberation </a:t>
            </a:r>
            <a:br>
              <a:rPr lang="en-US" sz="3600" dirty="0" smtClean="0">
                <a:latin typeface="Times New Roman" pitchFamily="18" charset="0"/>
                <a:cs typeface="Times New Roman" pitchFamily="18" charset="0"/>
              </a:rPr>
            </a:br>
            <a:r>
              <a:rPr lang="en-US" dirty="0" smtClean="0"/>
              <a:t/>
            </a:r>
            <a:br>
              <a:rPr lang="en-US" dirty="0" smtClean="0"/>
            </a:br>
            <a:endParaRPr lang="en-US" dirty="0"/>
          </a:p>
        </p:txBody>
      </p:sp>
      <p:sp>
        <p:nvSpPr>
          <p:cNvPr id="18435" name="Content Placeholder 7"/>
          <p:cNvSpPr>
            <a:spLocks noGrp="1"/>
          </p:cNvSpPr>
          <p:nvPr>
            <p:ph idx="1"/>
          </p:nvPr>
        </p:nvSpPr>
        <p:spPr>
          <a:xfrm>
            <a:off x="0" y="1295400"/>
            <a:ext cx="9144000" cy="5211763"/>
          </a:xfrm>
        </p:spPr>
        <p:txBody>
          <a:bodyPr/>
          <a:lstStyle/>
          <a:p>
            <a:pPr eaLnBrk="1" hangingPunct="1">
              <a:buFont typeface="Arial" charset="0"/>
              <a:buNone/>
            </a:pPr>
            <a:endParaRPr lang="en-US" sz="1100" dirty="0" smtClean="0"/>
          </a:p>
          <a:p>
            <a:pPr eaLnBrk="1" hangingPunct="1">
              <a:buFont typeface="Arial" charset="0"/>
              <a:buNone/>
            </a:pPr>
            <a:r>
              <a:rPr lang="en-US" sz="2800" i="1" dirty="0" smtClean="0">
                <a:latin typeface="Times New Roman" pitchFamily="18" charset="0"/>
                <a:cs typeface="Times New Roman" pitchFamily="18" charset="0"/>
              </a:rPr>
              <a:t>  Critical Pedagogy</a:t>
            </a:r>
            <a:r>
              <a:rPr lang="en-US" sz="2800" dirty="0" smtClean="0">
                <a:latin typeface="Times New Roman" pitchFamily="18" charset="0"/>
                <a:cs typeface="Times New Roman" pitchFamily="18" charset="0"/>
              </a:rPr>
              <a:t>: </a:t>
            </a:r>
            <a:r>
              <a:rPr lang="en-US" sz="2400" dirty="0" smtClean="0">
                <a:latin typeface="Times New Roman" pitchFamily="18" charset="0"/>
                <a:ea typeface="Calibri" pitchFamily="34" charset="0"/>
                <a:cs typeface="Times New Roman" pitchFamily="18" charset="0"/>
              </a:rPr>
              <a:t>students become critical thinkers and problem solvers</a:t>
            </a:r>
            <a:endParaRPr lang="en-US" sz="2400" dirty="0" smtClean="0">
              <a:latin typeface="Times New Roman" pitchFamily="18" charset="0"/>
              <a:cs typeface="Times New Roman" pitchFamily="18" charset="0"/>
            </a:endParaRPr>
          </a:p>
          <a:p>
            <a:pPr eaLnBrk="1" hangingPunct="1">
              <a:buFont typeface="Arial" charset="0"/>
              <a:buNone/>
            </a:pPr>
            <a:r>
              <a:rPr lang="en-US" sz="2800" i="1" dirty="0" smtClean="0">
                <a:latin typeface="Times New Roman" pitchFamily="18" charset="0"/>
                <a:cs typeface="Times New Roman" pitchFamily="18" charset="0"/>
              </a:rPr>
              <a:t>  Pedagogy of Recognition</a:t>
            </a:r>
            <a:r>
              <a:rPr lang="en-US" sz="2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recognizes and validates a student’s personhood, family, culture, neighborhood; and, recognizes the social toxins such as poverty they face daily </a:t>
            </a:r>
          </a:p>
          <a:p>
            <a:pPr eaLnBrk="1" hangingPunct="1">
              <a:buFont typeface="Arial" charset="0"/>
              <a:buNone/>
            </a:pPr>
            <a:r>
              <a:rPr lang="en-US" sz="2800" i="1" dirty="0" smtClean="0">
                <a:latin typeface="Times New Roman" pitchFamily="18" charset="0"/>
                <a:cs typeface="Times New Roman" pitchFamily="18" charset="0"/>
              </a:rPr>
              <a:t>  Culturally Sustaining Pedagogy: </a:t>
            </a:r>
            <a:r>
              <a:rPr lang="en-US" sz="2400" dirty="0" smtClean="0">
                <a:latin typeface="Times New Roman" pitchFamily="18" charset="0"/>
                <a:cs typeface="Times New Roman" pitchFamily="18" charset="0"/>
              </a:rPr>
              <a:t>sustains linguistic, literate, and cultural pluralism as part of the democratic project of schooling</a:t>
            </a:r>
          </a:p>
          <a:p>
            <a:pPr eaLnBrk="1" hangingPunct="1">
              <a:buFont typeface="Arial" charset="0"/>
              <a:buNone/>
            </a:pPr>
            <a:endParaRPr lang="en-US" sz="600" dirty="0" smtClean="0">
              <a:latin typeface="Times New Roman" pitchFamily="18" charset="0"/>
              <a:cs typeface="Times New Roman" pitchFamily="18" charset="0"/>
            </a:endParaRPr>
          </a:p>
          <a:p>
            <a:pPr eaLnBrk="1" hangingPunct="1">
              <a:buFont typeface="Arial" charset="0"/>
              <a:buNone/>
            </a:pPr>
            <a:r>
              <a:rPr lang="en-US" sz="2800" i="1" dirty="0" smtClean="0">
                <a:latin typeface="Times New Roman" pitchFamily="18" charset="0"/>
                <a:cs typeface="Times New Roman" pitchFamily="18" charset="0"/>
              </a:rPr>
              <a:t>  THUG LIFE Pedagogy</a:t>
            </a:r>
            <a:r>
              <a:rPr lang="en-US" sz="2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 way of teaching based on the life and poetry of  </a:t>
            </a:r>
            <a:r>
              <a:rPr lang="en-US" sz="2400" dirty="0" err="1" smtClean="0">
                <a:latin typeface="Times New Roman" pitchFamily="18" charset="0"/>
                <a:cs typeface="Times New Roman" pitchFamily="18" charset="0"/>
              </a:rPr>
              <a:t>Tupac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Shakur</a:t>
            </a:r>
            <a:endParaRPr lang="en-US" sz="2400" dirty="0" smtClean="0">
              <a:latin typeface="Times New Roman" pitchFamily="18" charset="0"/>
              <a:cs typeface="Times New Roman" pitchFamily="18" charset="0"/>
            </a:endParaRPr>
          </a:p>
          <a:p>
            <a:pPr eaLnBrk="1" hangingPunct="1"/>
            <a:endParaRPr lang="en-US" dirty="0" smtClean="0"/>
          </a:p>
        </p:txBody>
      </p:sp>
      <p:pic>
        <p:nvPicPr>
          <p:cNvPr id="18436" name="Picture 4" descr="https://encrypted-tbn2.gstatic.com/images?q=tbn:ANd9GcQI5064c4gM_mOo3nKjaLnQdE88H3W2JkUI9SUQ7Zl2FXkNoYGAog">
            <a:hlinkClick r:id="rId2"/>
          </p:cNvPr>
          <p:cNvPicPr>
            <a:picLocks noChangeAspect="1" noChangeArrowheads="1"/>
          </p:cNvPicPr>
          <p:nvPr/>
        </p:nvPicPr>
        <p:blipFill>
          <a:blip r:embed="rId3" cstate="print"/>
          <a:srcRect r="55933"/>
          <a:stretch>
            <a:fillRect/>
          </a:stretch>
        </p:blipFill>
        <p:spPr bwMode="auto">
          <a:xfrm>
            <a:off x="6705600" y="5181600"/>
            <a:ext cx="1238250" cy="1371600"/>
          </a:xfrm>
          <a:prstGeom prst="rect">
            <a:avLst/>
          </a:prstGeom>
          <a:noFill/>
          <a:ln w="9525">
            <a:noFill/>
            <a:miter lim="800000"/>
            <a:headEnd/>
            <a:tailEnd/>
          </a:ln>
        </p:spPr>
      </p:pic>
      <p:pic>
        <p:nvPicPr>
          <p:cNvPr id="18437" name="Picture 8" descr="https://encrypted-tbn2.gstatic.com/images?q=tbn:ANd9GcTeZV4oAcRGNNjpCn9YTQEogZfb7UzrHLEXHyPzIBKxQfpiAUMnaw">
            <a:hlinkClick r:id="rId4"/>
          </p:cNvPr>
          <p:cNvPicPr>
            <a:picLocks noChangeAspect="1" noChangeArrowheads="1"/>
          </p:cNvPicPr>
          <p:nvPr/>
        </p:nvPicPr>
        <p:blipFill>
          <a:blip r:embed="rId5" cstate="print"/>
          <a:srcRect/>
          <a:stretch>
            <a:fillRect/>
          </a:stretch>
        </p:blipFill>
        <p:spPr bwMode="auto">
          <a:xfrm>
            <a:off x="2276475" y="914400"/>
            <a:ext cx="4505325" cy="533400"/>
          </a:xfrm>
          <a:prstGeom prst="rect">
            <a:avLst/>
          </a:prstGeom>
          <a:noFill/>
          <a:ln w="9525">
            <a:noFill/>
            <a:miter lim="800000"/>
            <a:headEnd/>
            <a:tailEnd/>
          </a:ln>
        </p:spPr>
      </p:pic>
      <p:pic>
        <p:nvPicPr>
          <p:cNvPr id="18438" name="Picture 9" descr="https://encrypted-tbn1.gstatic.com/images?q=tbn:ANd9GcSNXuEuKNglOK2UChI6xmzT3pNC90Kc54iQhHRg6CoONeAdIsXSSA">
            <a:hlinkClick r:id="rId6"/>
          </p:cNvPr>
          <p:cNvPicPr>
            <a:picLocks noChangeAspect="1" noChangeArrowheads="1"/>
          </p:cNvPicPr>
          <p:nvPr/>
        </p:nvPicPr>
        <p:blipFill>
          <a:blip r:embed="rId7" cstate="print"/>
          <a:srcRect/>
          <a:stretch>
            <a:fillRect/>
          </a:stretch>
        </p:blipFill>
        <p:spPr bwMode="auto">
          <a:xfrm>
            <a:off x="4191000" y="5257800"/>
            <a:ext cx="16764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76200"/>
            <a:ext cx="8229600" cy="1143000"/>
          </a:xfrm>
        </p:spPr>
        <p:txBody>
          <a:bodyPr/>
          <a:lstStyle/>
          <a:p>
            <a:r>
              <a:rPr lang="en-US" smtClean="0"/>
              <a:t>Pedagogy</a:t>
            </a:r>
          </a:p>
        </p:txBody>
      </p:sp>
      <p:sp>
        <p:nvSpPr>
          <p:cNvPr id="3" name="Content Placeholder 2"/>
          <p:cNvSpPr>
            <a:spLocks noGrp="1"/>
          </p:cNvSpPr>
          <p:nvPr>
            <p:ph sz="half" idx="1"/>
          </p:nvPr>
        </p:nvSpPr>
        <p:spPr>
          <a:xfrm>
            <a:off x="228600" y="1219200"/>
            <a:ext cx="5638800" cy="5440363"/>
          </a:xfrm>
        </p:spPr>
        <p:txBody>
          <a:bodyPr>
            <a:normAutofit fontScale="55000" lnSpcReduction="20000"/>
          </a:bodyPr>
          <a:lstStyle/>
          <a:p>
            <a:pPr>
              <a:buFont typeface="Arial" charset="0"/>
              <a:buChar char="•"/>
              <a:defRPr/>
            </a:pPr>
            <a:r>
              <a:rPr lang="en-US" sz="5900" dirty="0" smtClean="0"/>
              <a:t>Critical Pedagogy</a:t>
            </a:r>
          </a:p>
          <a:p>
            <a:pPr>
              <a:buFont typeface="Courier New" pitchFamily="49" charset="0"/>
              <a:buChar char="o"/>
              <a:defRPr/>
            </a:pPr>
            <a:r>
              <a:rPr lang="en-US" sz="5100" dirty="0" smtClean="0"/>
              <a:t>Students view certain aspects of their lifestyles, society, nation, or culture critically </a:t>
            </a:r>
          </a:p>
          <a:p>
            <a:pPr>
              <a:buFont typeface="Courier New" pitchFamily="49" charset="0"/>
              <a:buChar char="o"/>
              <a:defRPr/>
            </a:pPr>
            <a:r>
              <a:rPr lang="en-US" sz="5100" i="1" dirty="0" smtClean="0"/>
              <a:t>Qui bono?</a:t>
            </a:r>
            <a:r>
              <a:rPr lang="en-US" sz="5100" dirty="0" smtClean="0"/>
              <a:t>  “Who benefits?”   “Follow the money” “Whose interests are being served here?”</a:t>
            </a:r>
          </a:p>
          <a:p>
            <a:pPr>
              <a:buFont typeface="Courier New" pitchFamily="49" charset="0"/>
              <a:buChar char="o"/>
              <a:defRPr/>
            </a:pPr>
            <a:r>
              <a:rPr lang="en-US" sz="5100" dirty="0" smtClean="0"/>
              <a:t> Reject the idea that knowledge is  politically neutral </a:t>
            </a:r>
          </a:p>
          <a:p>
            <a:pPr>
              <a:buFont typeface="Courier New" pitchFamily="49" charset="0"/>
              <a:buChar char="o"/>
              <a:defRPr/>
            </a:pPr>
            <a:r>
              <a:rPr lang="en-US" sz="5100" dirty="0" smtClean="0"/>
              <a:t>Argue that teaching is an inherently political act and schools are political sites</a:t>
            </a:r>
          </a:p>
          <a:p>
            <a:pPr>
              <a:buFont typeface="Arial" charset="0"/>
              <a:buNone/>
              <a:defRPr/>
            </a:pPr>
            <a:endParaRPr lang="en-US" sz="3600" dirty="0" smtClean="0"/>
          </a:p>
          <a:p>
            <a:pPr>
              <a:buFont typeface="Arial" charset="0"/>
              <a:buChar char="•"/>
              <a:defRPr/>
            </a:pPr>
            <a:r>
              <a:rPr lang="en-US" sz="5100" dirty="0" smtClean="0"/>
              <a:t>Deconstruct    Unpack   Dismantle</a:t>
            </a:r>
            <a:endParaRPr lang="en-US" dirty="0" smtClean="0"/>
          </a:p>
        </p:txBody>
      </p:sp>
      <p:pic>
        <p:nvPicPr>
          <p:cNvPr id="46084" name="Content Placeholder 7" descr="https://images-na.ssl-images-amazon.com/images/I/51OOBDnCcVL._SX309_BO1,204,203,200_.jpg"/>
          <p:cNvPicPr>
            <a:picLocks noGrp="1"/>
          </p:cNvPicPr>
          <p:nvPr>
            <p:ph sz="half" idx="2"/>
          </p:nvPr>
        </p:nvPicPr>
        <p:blipFill>
          <a:blip r:embed="rId2" cstate="print"/>
          <a:srcRect/>
          <a:stretch>
            <a:fillRect/>
          </a:stretch>
        </p:blipFill>
        <p:spPr>
          <a:xfrm>
            <a:off x="6019800" y="1676400"/>
            <a:ext cx="2819400" cy="4191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MLK and </a:t>
            </a:r>
            <a:r>
              <a:rPr lang="en-US" i="1" dirty="0" smtClean="0"/>
              <a:t>cui bono?</a:t>
            </a:r>
            <a:endParaRPr lang="en-US" i="1" dirty="0"/>
          </a:p>
        </p:txBody>
      </p:sp>
      <p:sp>
        <p:nvSpPr>
          <p:cNvPr id="3" name="Content Placeholder 2"/>
          <p:cNvSpPr>
            <a:spLocks noGrp="1"/>
          </p:cNvSpPr>
          <p:nvPr>
            <p:ph idx="1"/>
          </p:nvPr>
        </p:nvSpPr>
        <p:spPr/>
        <p:txBody>
          <a:bodyPr>
            <a:normAutofit lnSpcReduction="10000"/>
          </a:bodyPr>
          <a:lstStyle/>
          <a:p>
            <a:pPr>
              <a:buNone/>
            </a:pPr>
            <a:r>
              <a:rPr lang="en-US" dirty="0"/>
              <a:t> “The function of education is to teach one to think intensively and to think </a:t>
            </a:r>
            <a:r>
              <a:rPr lang="en-US" dirty="0" smtClean="0"/>
              <a:t>critically.  </a:t>
            </a:r>
            <a:r>
              <a:rPr lang="en-US" sz="2000" dirty="0" smtClean="0"/>
              <a:t>-- MLK</a:t>
            </a:r>
            <a:endParaRPr lang="en-US" dirty="0" smtClean="0"/>
          </a:p>
          <a:p>
            <a:pPr algn="ctr">
              <a:buNone/>
            </a:pPr>
            <a:endParaRPr lang="en-US" dirty="0" smtClean="0"/>
          </a:p>
          <a:p>
            <a:pPr algn="ctr">
              <a:buNone/>
            </a:pPr>
            <a:r>
              <a:rPr lang="en-US" dirty="0" smtClean="0"/>
              <a:t>In other words, the function of education is to teach one to think intensively and to think </a:t>
            </a:r>
            <a:r>
              <a:rPr lang="en-US" u="sng" dirty="0" smtClean="0"/>
              <a:t>politically.</a:t>
            </a:r>
          </a:p>
          <a:p>
            <a:pPr>
              <a:buNone/>
            </a:pPr>
            <a:r>
              <a:rPr lang="en-US" sz="2800" dirty="0" smtClean="0"/>
              <a:t>   </a:t>
            </a:r>
          </a:p>
          <a:p>
            <a:pPr>
              <a:buNone/>
            </a:pPr>
            <a:r>
              <a:rPr lang="en-US" sz="2800" dirty="0" smtClean="0"/>
              <a:t>  </a:t>
            </a:r>
            <a:r>
              <a:rPr lang="en-US" sz="2800" i="1" dirty="0" smtClean="0"/>
              <a:t>Cui bono</a:t>
            </a:r>
            <a:r>
              <a:rPr lang="en-US" sz="2800" dirty="0" smtClean="0"/>
              <a:t>? Who benefits</a:t>
            </a:r>
            <a:r>
              <a:rPr lang="en-US" dirty="0" smtClean="0"/>
              <a:t> when African American students are not exposed to critical thinking?</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7"/>
          <p:cNvSpPr>
            <a:spLocks noGrp="1"/>
          </p:cNvSpPr>
          <p:nvPr>
            <p:ph type="title"/>
          </p:nvPr>
        </p:nvSpPr>
        <p:spPr>
          <a:xfrm>
            <a:off x="457200" y="-76200"/>
            <a:ext cx="8229600" cy="1143000"/>
          </a:xfrm>
        </p:spPr>
        <p:txBody>
          <a:bodyPr/>
          <a:lstStyle/>
          <a:p>
            <a:r>
              <a:rPr lang="en-US" smtClean="0"/>
              <a:t>Pedagogy</a:t>
            </a:r>
          </a:p>
        </p:txBody>
      </p:sp>
      <p:sp>
        <p:nvSpPr>
          <p:cNvPr id="10" name="Content Placeholder 9"/>
          <p:cNvSpPr>
            <a:spLocks noGrp="1"/>
          </p:cNvSpPr>
          <p:nvPr>
            <p:ph sz="half" idx="1"/>
          </p:nvPr>
        </p:nvSpPr>
        <p:spPr>
          <a:xfrm>
            <a:off x="457200" y="1143000"/>
            <a:ext cx="5715000" cy="5715000"/>
          </a:xfrm>
        </p:spPr>
        <p:txBody>
          <a:bodyPr>
            <a:normAutofit fontScale="92500"/>
          </a:bodyPr>
          <a:lstStyle/>
          <a:p>
            <a:pPr>
              <a:buNone/>
              <a:defRPr/>
            </a:pPr>
            <a:r>
              <a:rPr lang="en-US" sz="3500" dirty="0" smtClean="0"/>
              <a:t>Culturally Sustaining  Pedagogy</a:t>
            </a:r>
          </a:p>
          <a:p>
            <a:pPr>
              <a:buNone/>
              <a:defRPr/>
            </a:pPr>
            <a:r>
              <a:rPr lang="en-US" sz="3000" dirty="0" smtClean="0"/>
              <a:t>Raises fundamental questions about the purpose of schooling in changing societies.  </a:t>
            </a:r>
          </a:p>
          <a:p>
            <a:pPr>
              <a:buNone/>
              <a:defRPr/>
            </a:pPr>
            <a:r>
              <a:rPr lang="en-US" sz="3000" dirty="0" smtClean="0"/>
              <a:t>Teaching that perpetuates and fosters linguistic, literate, and cultural pluralism as part of schooling for positive social transformation</a:t>
            </a:r>
          </a:p>
          <a:p>
            <a:pPr>
              <a:buNone/>
              <a:defRPr/>
            </a:pPr>
            <a:r>
              <a:rPr lang="en-US" sz="3000" dirty="0" smtClean="0"/>
              <a:t>Schooling should be a site for sustaining the cultural practices of marginalized communities—not eradicating them. </a:t>
            </a:r>
          </a:p>
          <a:p>
            <a:pPr>
              <a:buFont typeface="Arial" charset="0"/>
              <a:buChar char="•"/>
              <a:defRPr/>
            </a:pPr>
            <a:endParaRPr lang="en-US" dirty="0"/>
          </a:p>
        </p:txBody>
      </p:sp>
      <p:pic>
        <p:nvPicPr>
          <p:cNvPr id="47108" name="Content Placeholder 6" descr="https://images-na.ssl-images-amazon.com/images/I/51Dw95FBnLL._SX339_BO1,204,203,200_.jpg"/>
          <p:cNvPicPr>
            <a:picLocks noGrp="1"/>
          </p:cNvPicPr>
          <p:nvPr>
            <p:ph sz="half" idx="2"/>
          </p:nvPr>
        </p:nvPicPr>
        <p:blipFill>
          <a:blip r:embed="rId2" cstate="print"/>
          <a:srcRect/>
          <a:stretch>
            <a:fillRect/>
          </a:stretch>
        </p:blipFill>
        <p:spPr>
          <a:xfrm>
            <a:off x="6477000" y="1828800"/>
            <a:ext cx="2362200" cy="3581400"/>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defRPr/>
            </a:pPr>
            <a:r>
              <a:rPr lang="en-US" dirty="0" smtClean="0"/>
              <a:t>Pedagogy</a:t>
            </a:r>
            <a:endParaRPr lang="en-US" dirty="0"/>
          </a:p>
        </p:txBody>
      </p:sp>
      <p:sp>
        <p:nvSpPr>
          <p:cNvPr id="3" name="Content Placeholder 2"/>
          <p:cNvSpPr>
            <a:spLocks noGrp="1"/>
          </p:cNvSpPr>
          <p:nvPr>
            <p:ph idx="1"/>
          </p:nvPr>
        </p:nvSpPr>
        <p:spPr>
          <a:xfrm>
            <a:off x="152400" y="1828800"/>
            <a:ext cx="9144000" cy="4953000"/>
          </a:xfrm>
        </p:spPr>
        <p:txBody>
          <a:bodyPr>
            <a:normAutofit fontScale="25000" lnSpcReduction="20000"/>
          </a:bodyPr>
          <a:lstStyle/>
          <a:p>
            <a:pPr>
              <a:buFont typeface="Arial" charset="0"/>
              <a:buNone/>
              <a:defRPr/>
            </a:pPr>
            <a:endParaRPr lang="en-US" dirty="0" smtClean="0"/>
          </a:p>
          <a:p>
            <a:pPr>
              <a:buNone/>
              <a:defRPr/>
            </a:pPr>
            <a:r>
              <a:rPr lang="en-US" sz="11200" dirty="0" smtClean="0"/>
              <a:t>THUG LIFE Pedagogy based in </a:t>
            </a:r>
            <a:r>
              <a:rPr lang="en-US" sz="11200" dirty="0" err="1" smtClean="0"/>
              <a:t>Tupac’s</a:t>
            </a:r>
            <a:endParaRPr lang="en-US" sz="11200" dirty="0" smtClean="0"/>
          </a:p>
          <a:p>
            <a:pPr lvl="1">
              <a:buNone/>
              <a:defRPr/>
            </a:pPr>
            <a:r>
              <a:rPr lang="en-US" sz="11200" dirty="0" smtClean="0"/>
              <a:t>“The Hate You Give Little Infants Fucks Everybody”</a:t>
            </a:r>
          </a:p>
          <a:p>
            <a:pPr lvl="1">
              <a:buNone/>
              <a:defRPr/>
            </a:pPr>
            <a:r>
              <a:rPr lang="en-US" sz="11200" dirty="0" smtClean="0"/>
              <a:t>A way of teaching the more alienated youth by validating their critical stance toward schooling and society</a:t>
            </a:r>
          </a:p>
          <a:p>
            <a:pPr lvl="1">
              <a:buFont typeface="Courier New" pitchFamily="49" charset="0"/>
              <a:buChar char="o"/>
              <a:defRPr/>
            </a:pPr>
            <a:endParaRPr lang="en-US" sz="400" dirty="0" smtClean="0"/>
          </a:p>
          <a:p>
            <a:pPr>
              <a:buNone/>
              <a:defRPr/>
            </a:pPr>
            <a:r>
              <a:rPr lang="en-US" sz="11200" dirty="0" smtClean="0"/>
              <a:t>THUG</a:t>
            </a:r>
          </a:p>
          <a:p>
            <a:pPr lvl="1">
              <a:buNone/>
              <a:defRPr/>
            </a:pPr>
            <a:r>
              <a:rPr lang="en-US" sz="11200" dirty="0" smtClean="0"/>
              <a:t>A term used with pride to describe someone who started out with nothing and built themselves up to be something</a:t>
            </a:r>
          </a:p>
          <a:p>
            <a:pPr lvl="1">
              <a:buNone/>
              <a:defRPr/>
            </a:pPr>
            <a:r>
              <a:rPr lang="en-US" sz="11200" dirty="0" smtClean="0"/>
              <a:t>A determined and resilient attitude to succeed in life in spite of a criminal background, systemic racism and socio-economic injustice</a:t>
            </a:r>
          </a:p>
          <a:p>
            <a:pPr lvl="1">
              <a:buNone/>
              <a:defRPr/>
            </a:pPr>
            <a:r>
              <a:rPr lang="en-US" sz="11200" dirty="0" smtClean="0"/>
              <a:t>Movie </a:t>
            </a:r>
            <a:r>
              <a:rPr lang="en-US" sz="11200" i="1" dirty="0" smtClean="0"/>
              <a:t>THE HATE U GIVE</a:t>
            </a:r>
          </a:p>
          <a:p>
            <a:pPr>
              <a:buFont typeface="Arial" charset="0"/>
              <a:buChar char="•"/>
              <a:defRPr/>
            </a:pPr>
            <a:endParaRPr lang="en-US" sz="2800" dirty="0"/>
          </a:p>
        </p:txBody>
      </p:sp>
      <p:pic>
        <p:nvPicPr>
          <p:cNvPr id="48132" name="Picture 3" descr="Image result for the hate u give tupac">
            <a:hlinkClick r:id="rId2"/>
          </p:cNvPr>
          <p:cNvPicPr>
            <a:picLocks noChangeAspect="1" noChangeArrowheads="1"/>
          </p:cNvPicPr>
          <p:nvPr/>
        </p:nvPicPr>
        <p:blipFill>
          <a:blip r:embed="rId3" cstate="print"/>
          <a:srcRect l="27229" r="16415"/>
          <a:stretch>
            <a:fillRect/>
          </a:stretch>
        </p:blipFill>
        <p:spPr bwMode="auto">
          <a:xfrm>
            <a:off x="914400" y="228600"/>
            <a:ext cx="1371600" cy="1619250"/>
          </a:xfrm>
          <a:prstGeom prst="rect">
            <a:avLst/>
          </a:prstGeom>
          <a:noFill/>
          <a:ln w="9525">
            <a:noFill/>
            <a:miter lim="800000"/>
            <a:headEnd/>
            <a:tailEnd/>
          </a:ln>
        </p:spPr>
      </p:pic>
      <p:pic>
        <p:nvPicPr>
          <p:cNvPr id="48133" name="Picture 4" descr="Here's How Tupac and THUG LIFE Inspired The Hate U Give"/>
          <p:cNvPicPr>
            <a:picLocks noChangeAspect="1" noChangeArrowheads="1"/>
          </p:cNvPicPr>
          <p:nvPr/>
        </p:nvPicPr>
        <p:blipFill>
          <a:blip r:embed="rId4" cstate="print"/>
          <a:srcRect l="44209"/>
          <a:stretch>
            <a:fillRect/>
          </a:stretch>
        </p:blipFill>
        <p:spPr bwMode="auto">
          <a:xfrm>
            <a:off x="7315200" y="304800"/>
            <a:ext cx="1214438" cy="2052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THE HATE U GIVE</a:t>
            </a:r>
            <a:endParaRPr lang="en-US" sz="3200" dirty="0"/>
          </a:p>
        </p:txBody>
      </p:sp>
      <p:sp>
        <p:nvSpPr>
          <p:cNvPr id="3" name="Content Placeholder 2"/>
          <p:cNvSpPr>
            <a:spLocks noGrp="1"/>
          </p:cNvSpPr>
          <p:nvPr>
            <p:ph idx="1"/>
          </p:nvPr>
        </p:nvSpPr>
        <p:spPr>
          <a:xfrm>
            <a:off x="152400" y="762000"/>
            <a:ext cx="8991600" cy="6096000"/>
          </a:xfrm>
        </p:spPr>
        <p:txBody>
          <a:bodyPr>
            <a:normAutofit fontScale="25000" lnSpcReduction="20000"/>
          </a:bodyPr>
          <a:lstStyle/>
          <a:p>
            <a:pPr>
              <a:buNone/>
            </a:pPr>
            <a:r>
              <a:rPr lang="en-US" sz="1800" dirty="0" smtClean="0"/>
              <a:t>  </a:t>
            </a:r>
            <a:endParaRPr lang="en-US" sz="3700" b="1" dirty="0" smtClean="0"/>
          </a:p>
          <a:p>
            <a:pPr>
              <a:buNone/>
            </a:pPr>
            <a:r>
              <a:rPr lang="en-US" sz="6400" dirty="0" smtClean="0">
                <a:latin typeface="Arial" pitchFamily="34" charset="0"/>
                <a:cs typeface="Arial" pitchFamily="34" charset="0"/>
              </a:rPr>
              <a:t>Starr Carter is 16 and lives in the fictional Black neighborhood of Garden Heights, but attends the majority white Williamson Prep school.</a:t>
            </a:r>
            <a:endParaRPr lang="en-US" sz="5600" b="1" dirty="0" smtClean="0">
              <a:latin typeface="Arial" pitchFamily="34" charset="0"/>
              <a:cs typeface="Arial" pitchFamily="34" charset="0"/>
            </a:endParaRPr>
          </a:p>
          <a:p>
            <a:pPr>
              <a:buNone/>
            </a:pPr>
            <a:endParaRPr lang="en-US" sz="1800" b="1" dirty="0" smtClean="0">
              <a:latin typeface="Arial" pitchFamily="34" charset="0"/>
              <a:cs typeface="Arial" pitchFamily="34" charset="0"/>
            </a:endParaRPr>
          </a:p>
          <a:p>
            <a:pPr>
              <a:buNone/>
            </a:pPr>
            <a:r>
              <a:rPr lang="en-US" sz="6400" dirty="0" smtClean="0">
                <a:latin typeface="Arial" pitchFamily="34" charset="0"/>
                <a:cs typeface="Arial" pitchFamily="34" charset="0"/>
              </a:rPr>
              <a:t>This would be a perfect scenario for her, but Starr has a problem: she has to fit into the white culture at Williamson where she code switches while having to “keep it real” when returning to “the Heights.”</a:t>
            </a:r>
          </a:p>
          <a:p>
            <a:pPr>
              <a:buNone/>
            </a:pPr>
            <a:endParaRPr lang="en-US" sz="1500" i="1" dirty="0" smtClean="0">
              <a:latin typeface="Arial" pitchFamily="34" charset="0"/>
              <a:cs typeface="Arial" pitchFamily="34" charset="0"/>
            </a:endParaRPr>
          </a:p>
          <a:p>
            <a:pPr>
              <a:buNone/>
            </a:pPr>
            <a:r>
              <a:rPr lang="en-US" sz="5600" i="1" dirty="0" smtClean="0">
                <a:latin typeface="Arial" pitchFamily="34" charset="0"/>
                <a:cs typeface="Arial" pitchFamily="34" charset="0"/>
              </a:rPr>
              <a:t>The Hate U </a:t>
            </a:r>
            <a:r>
              <a:rPr lang="en-US" sz="6400" i="1" dirty="0" smtClean="0">
                <a:latin typeface="Arial" pitchFamily="34" charset="0"/>
                <a:cs typeface="Arial" pitchFamily="34" charset="0"/>
              </a:rPr>
              <a:t>Give</a:t>
            </a:r>
            <a:r>
              <a:rPr lang="en-US" sz="6400" dirty="0" smtClean="0">
                <a:latin typeface="Arial" pitchFamily="34" charset="0"/>
                <a:cs typeface="Arial" pitchFamily="34" charset="0"/>
              </a:rPr>
              <a:t>, Official Trailer</a:t>
            </a:r>
            <a:r>
              <a:rPr lang="en-US" sz="6400" b="1" dirty="0" smtClean="0">
                <a:latin typeface="Arial" pitchFamily="34" charset="0"/>
                <a:cs typeface="Arial" pitchFamily="34" charset="0"/>
              </a:rPr>
              <a:t>   </a:t>
            </a:r>
            <a:r>
              <a:rPr lang="en-US" sz="6400" u="sng" dirty="0" smtClean="0">
                <a:latin typeface="Arial" pitchFamily="34" charset="0"/>
                <a:cs typeface="Arial" pitchFamily="34" charset="0"/>
                <a:hlinkClick r:id="rId3"/>
              </a:rPr>
              <a:t>https://www.youtube.com/watch?v=3MM8OkVT0hw</a:t>
            </a:r>
            <a:r>
              <a:rPr lang="en-US" sz="6400" dirty="0" smtClean="0">
                <a:latin typeface="Arial" pitchFamily="34" charset="0"/>
                <a:cs typeface="Arial" pitchFamily="34" charset="0"/>
              </a:rPr>
              <a:t> </a:t>
            </a:r>
            <a:endParaRPr lang="en-US" sz="5600" b="1" dirty="0" smtClean="0">
              <a:latin typeface="Arial" pitchFamily="34" charset="0"/>
              <a:cs typeface="Arial" pitchFamily="34" charset="0"/>
            </a:endParaRPr>
          </a:p>
          <a:p>
            <a:pPr>
              <a:buNone/>
            </a:pPr>
            <a:endParaRPr lang="en-US" sz="1800" b="1" i="1" dirty="0" smtClean="0">
              <a:latin typeface="Arial" pitchFamily="34" charset="0"/>
              <a:cs typeface="Arial" pitchFamily="34" charset="0"/>
            </a:endParaRPr>
          </a:p>
          <a:p>
            <a:pPr>
              <a:buNone/>
            </a:pPr>
            <a:r>
              <a:rPr lang="en-US" sz="6400" i="1" dirty="0" smtClean="0">
                <a:latin typeface="Arial" pitchFamily="34" charset="0"/>
                <a:cs typeface="Arial" pitchFamily="34" charset="0"/>
              </a:rPr>
              <a:t>The Hate U Give</a:t>
            </a:r>
            <a:r>
              <a:rPr lang="en-US" sz="6400" dirty="0" smtClean="0">
                <a:latin typeface="Arial" pitchFamily="34" charset="0"/>
                <a:cs typeface="Arial" pitchFamily="34" charset="0"/>
              </a:rPr>
              <a:t> </a:t>
            </a:r>
            <a:r>
              <a:rPr lang="en-US" sz="6400" b="1" dirty="0" smtClean="0">
                <a:latin typeface="Arial" pitchFamily="34" charset="0"/>
                <a:cs typeface="Arial" pitchFamily="34" charset="0"/>
              </a:rPr>
              <a:t> </a:t>
            </a:r>
            <a:r>
              <a:rPr lang="en-US" sz="6400" u="sng" dirty="0" smtClean="0">
                <a:latin typeface="Arial" pitchFamily="34" charset="0"/>
                <a:cs typeface="Arial" pitchFamily="34" charset="0"/>
                <a:hlinkClick r:id="rId4"/>
              </a:rPr>
              <a:t>https://www.nytimes.com/2018/10/18/movies/the-hate-u-give-expletive.ht</a:t>
            </a:r>
            <a:r>
              <a:rPr lang="en-US" sz="5600" u="sng" dirty="0" smtClean="0">
                <a:latin typeface="Arial" pitchFamily="34" charset="0"/>
                <a:cs typeface="Arial" pitchFamily="34" charset="0"/>
                <a:hlinkClick r:id="rId4"/>
              </a:rPr>
              <a:t>ml</a:t>
            </a:r>
            <a:endParaRPr lang="en-US" sz="5600" u="sng" dirty="0" smtClean="0">
              <a:latin typeface="Arial" pitchFamily="34" charset="0"/>
              <a:cs typeface="Arial" pitchFamily="34" charset="0"/>
            </a:endParaRPr>
          </a:p>
          <a:p>
            <a:pPr>
              <a:buNone/>
            </a:pPr>
            <a:r>
              <a:rPr lang="en-US" sz="4400" dirty="0" smtClean="0">
                <a:latin typeface="Arial" pitchFamily="34" charset="0"/>
                <a:cs typeface="Arial" pitchFamily="34" charset="0"/>
              </a:rPr>
              <a:t> </a:t>
            </a:r>
            <a:endParaRPr lang="en-US" sz="1800" b="1" dirty="0" smtClean="0">
              <a:latin typeface="Arial" pitchFamily="34" charset="0"/>
              <a:cs typeface="Arial" pitchFamily="34" charset="0"/>
            </a:endParaRPr>
          </a:p>
          <a:p>
            <a:pPr>
              <a:buNone/>
            </a:pPr>
            <a:r>
              <a:rPr lang="en-US" sz="6400" dirty="0" smtClean="0">
                <a:latin typeface="Arial" pitchFamily="34" charset="0"/>
                <a:cs typeface="Arial" pitchFamily="34" charset="0"/>
              </a:rPr>
              <a:t>Here’s dilemma: the more she conforms (acts white) the more she loses a sense of self and feel alienated. By resisting the majority culture in an effort to preserve her “Blackness,” she’s exposed to “disproportionate prejudices and disciplinary consequences.”</a:t>
            </a:r>
            <a:endParaRPr lang="en-US" sz="6400" b="1" dirty="0" smtClean="0">
              <a:latin typeface="Arial" pitchFamily="34" charset="0"/>
              <a:cs typeface="Arial" pitchFamily="34" charset="0"/>
            </a:endParaRPr>
          </a:p>
          <a:p>
            <a:pPr>
              <a:buNone/>
            </a:pPr>
            <a:endParaRPr lang="en-US" sz="1800" b="1" dirty="0" smtClean="0">
              <a:latin typeface="Arial" pitchFamily="34" charset="0"/>
              <a:cs typeface="Arial" pitchFamily="34" charset="0"/>
            </a:endParaRPr>
          </a:p>
          <a:p>
            <a:pPr>
              <a:buNone/>
            </a:pPr>
            <a:r>
              <a:rPr lang="en-US" sz="6400" dirty="0" smtClean="0">
                <a:latin typeface="Arial" pitchFamily="34" charset="0"/>
                <a:cs typeface="Arial" pitchFamily="34" charset="0"/>
              </a:rPr>
              <a:t>Teaching Guide, </a:t>
            </a:r>
            <a:r>
              <a:rPr lang="en-US" sz="6400" i="1" dirty="0" smtClean="0">
                <a:latin typeface="Arial" pitchFamily="34" charset="0"/>
                <a:cs typeface="Arial" pitchFamily="34" charset="0"/>
              </a:rPr>
              <a:t>The Hate U Give</a:t>
            </a:r>
            <a:r>
              <a:rPr lang="en-US" sz="6400" dirty="0" smtClean="0">
                <a:latin typeface="Arial" pitchFamily="34" charset="0"/>
                <a:cs typeface="Arial" pitchFamily="34" charset="0"/>
              </a:rPr>
              <a:t> </a:t>
            </a:r>
            <a:endParaRPr lang="en-US" sz="6400" b="1" dirty="0" smtClean="0">
              <a:latin typeface="Arial" pitchFamily="34" charset="0"/>
              <a:cs typeface="Arial" pitchFamily="34" charset="0"/>
            </a:endParaRPr>
          </a:p>
          <a:p>
            <a:pPr>
              <a:buNone/>
            </a:pPr>
            <a:r>
              <a:rPr lang="en-US" sz="6400" u="sng" dirty="0" smtClean="0">
                <a:latin typeface="Arial" pitchFamily="34" charset="0"/>
                <a:cs typeface="Arial" pitchFamily="34" charset="0"/>
                <a:hlinkClick r:id="rId5"/>
              </a:rPr>
              <a:t>https://b0f646cfbd7462424f7a-f9758a43fb7c33cc8adda0fd36101899.ssl.cf2.rackcdn.com/teaching-guides/TG-9780062498533.pdf</a:t>
            </a:r>
            <a:r>
              <a:rPr lang="en-US" sz="6400" dirty="0" smtClean="0">
                <a:latin typeface="Arial" pitchFamily="34" charset="0"/>
                <a:cs typeface="Arial" pitchFamily="34" charset="0"/>
              </a:rPr>
              <a:t>  </a:t>
            </a:r>
            <a:endParaRPr lang="en-US" sz="6400" b="1" dirty="0" smtClean="0">
              <a:latin typeface="Arial" pitchFamily="34" charset="0"/>
              <a:cs typeface="Arial" pitchFamily="34" charset="0"/>
            </a:endParaRPr>
          </a:p>
          <a:p>
            <a:pPr>
              <a:buNone/>
            </a:pPr>
            <a:endParaRPr lang="en-US" sz="1800" b="1" dirty="0" smtClean="0">
              <a:latin typeface="Arial" pitchFamily="34" charset="0"/>
              <a:cs typeface="Arial" pitchFamily="34" charset="0"/>
            </a:endParaRPr>
          </a:p>
          <a:p>
            <a:pPr>
              <a:buNone/>
            </a:pPr>
            <a:r>
              <a:rPr lang="en-US" sz="6400" dirty="0" smtClean="0">
                <a:latin typeface="Arial" pitchFamily="34" charset="0"/>
                <a:cs typeface="Arial" pitchFamily="34" charset="0"/>
              </a:rPr>
              <a:t>What some urban students resist/reject is not “acting white,” but the assumption that to succeed in school one must assimilate into white middle-class society to the exclusion of one's own culture.</a:t>
            </a:r>
          </a:p>
          <a:p>
            <a:pPr>
              <a:buNone/>
            </a:pPr>
            <a:endParaRPr lang="en-US" sz="4000" dirty="0" smtClean="0">
              <a:latin typeface="Arial" pitchFamily="34" charset="0"/>
              <a:cs typeface="Arial" pitchFamily="34" charset="0"/>
            </a:endParaRPr>
          </a:p>
          <a:p>
            <a:pPr>
              <a:buNone/>
            </a:pPr>
            <a:r>
              <a:rPr lang="en-US" sz="6400" b="1" dirty="0" smtClean="0">
                <a:latin typeface="Arial" pitchFamily="34" charset="0"/>
                <a:cs typeface="Arial" pitchFamily="34" charset="0"/>
              </a:rPr>
              <a:t>So, as Dr. Prudence Carter notes in </a:t>
            </a:r>
            <a:r>
              <a:rPr lang="en-US" sz="6400" b="1" i="1" dirty="0" err="1" smtClean="0">
                <a:latin typeface="Arial" pitchFamily="34" charset="0"/>
                <a:cs typeface="Arial" pitchFamily="34" charset="0"/>
              </a:rPr>
              <a:t>Keepin</a:t>
            </a:r>
            <a:r>
              <a:rPr lang="en-US" sz="6400" b="1" i="1" dirty="0" smtClean="0">
                <a:latin typeface="Arial" pitchFamily="34" charset="0"/>
                <a:cs typeface="Arial" pitchFamily="34" charset="0"/>
              </a:rPr>
              <a:t>’ it real</a:t>
            </a:r>
            <a:r>
              <a:rPr lang="en-US" sz="6400" b="1" dirty="0" smtClean="0">
                <a:latin typeface="Arial" pitchFamily="34" charset="0"/>
                <a:cs typeface="Arial" pitchFamily="34" charset="0"/>
              </a:rPr>
              <a:t>, it’s not that Starr had to act white to be successful, she couldn’t act Black and be successful.</a:t>
            </a:r>
          </a:p>
          <a:p>
            <a:pPr>
              <a:buNone/>
            </a:pPr>
            <a:endParaRPr lang="en-US" sz="3600" b="1" dirty="0" smtClean="0">
              <a:latin typeface="Arial" pitchFamily="34" charset="0"/>
              <a:cs typeface="Arial" pitchFamily="34" charset="0"/>
            </a:endParaRPr>
          </a:p>
          <a:p>
            <a:pPr>
              <a:buNone/>
            </a:pPr>
            <a:r>
              <a:rPr lang="en-US" sz="6400" dirty="0" smtClean="0">
                <a:latin typeface="Arial" pitchFamily="34" charset="0"/>
                <a:cs typeface="Arial" pitchFamily="34" charset="0"/>
              </a:rPr>
              <a:t>Q&amp;A with </a:t>
            </a:r>
            <a:r>
              <a:rPr lang="en-US" sz="6400" i="1" dirty="0" smtClean="0">
                <a:latin typeface="Arial" pitchFamily="34" charset="0"/>
                <a:cs typeface="Arial" pitchFamily="34" charset="0"/>
              </a:rPr>
              <a:t>The Hate U Give</a:t>
            </a:r>
            <a:r>
              <a:rPr lang="en-US" sz="6400" dirty="0" smtClean="0">
                <a:latin typeface="Arial" pitchFamily="34" charset="0"/>
                <a:cs typeface="Arial" pitchFamily="34" charset="0"/>
              </a:rPr>
              <a:t> author Angie Thomas  </a:t>
            </a:r>
            <a:r>
              <a:rPr lang="en-US" sz="6400" u="sng" dirty="0" smtClean="0">
                <a:latin typeface="Arial" pitchFamily="34" charset="0"/>
                <a:cs typeface="Arial" pitchFamily="34" charset="0"/>
                <a:hlinkClick r:id="rId6"/>
              </a:rPr>
              <a:t>https://www.youtube.com/watch?v=xQJtCTtoA9g</a:t>
            </a:r>
            <a:r>
              <a:rPr lang="en-US" sz="6400" dirty="0" smtClean="0">
                <a:latin typeface="Arial" pitchFamily="34" charset="0"/>
                <a:cs typeface="Arial" pitchFamily="34" charset="0"/>
              </a:rPr>
              <a:t> </a:t>
            </a:r>
            <a:endParaRPr lang="en-US" sz="6400" b="1" dirty="0" smtClean="0">
              <a:latin typeface="Arial" pitchFamily="34" charset="0"/>
              <a:cs typeface="Arial" pitchFamily="34" charset="0"/>
            </a:endParaRPr>
          </a:p>
          <a:p>
            <a:pPr>
              <a:buNone/>
            </a:pPr>
            <a:endParaRPr lang="en-US" sz="1800" b="1" dirty="0" smtClean="0">
              <a:latin typeface="Arial" pitchFamily="34" charset="0"/>
              <a:cs typeface="Arial" pitchFamily="34" charset="0"/>
            </a:endParaRPr>
          </a:p>
          <a:p>
            <a:pPr>
              <a:buNone/>
            </a:pPr>
            <a:r>
              <a:rPr lang="en-US" sz="6400" dirty="0" smtClean="0">
                <a:latin typeface="Arial" pitchFamily="34" charset="0"/>
                <a:cs typeface="Arial" pitchFamily="34" charset="0"/>
              </a:rPr>
              <a:t>See more at John Harris </a:t>
            </a:r>
            <a:r>
              <a:rPr lang="en-US" sz="6400" dirty="0" err="1" smtClean="0">
                <a:latin typeface="Arial" pitchFamily="34" charset="0"/>
                <a:cs typeface="Arial" pitchFamily="34" charset="0"/>
              </a:rPr>
              <a:t>Loflin’s</a:t>
            </a:r>
            <a:r>
              <a:rPr lang="en-US" sz="6400" dirty="0" smtClean="0">
                <a:latin typeface="Arial" pitchFamily="34" charset="0"/>
                <a:cs typeface="Arial" pitchFamily="34" charset="0"/>
              </a:rPr>
              <a:t> : </a:t>
            </a:r>
            <a:r>
              <a:rPr lang="en-US" sz="6400" u="sng" dirty="0" smtClean="0">
                <a:latin typeface="Arial" pitchFamily="34" charset="0"/>
                <a:cs typeface="Arial" pitchFamily="34" charset="0"/>
                <a:hlinkClick r:id="rId7"/>
              </a:rPr>
              <a:t>Resisters, </a:t>
            </a:r>
            <a:r>
              <a:rPr lang="en-US" sz="6400" u="sng" dirty="0" err="1" smtClean="0">
                <a:latin typeface="Arial" pitchFamily="34" charset="0"/>
                <a:cs typeface="Arial" pitchFamily="34" charset="0"/>
                <a:hlinkClick r:id="rId7"/>
              </a:rPr>
              <a:t>Rejectors</a:t>
            </a:r>
            <a:r>
              <a:rPr lang="en-US" sz="6400" u="sng" dirty="0" smtClean="0">
                <a:latin typeface="Arial" pitchFamily="34" charset="0"/>
                <a:cs typeface="Arial" pitchFamily="34" charset="0"/>
                <a:hlinkClick r:id="rId7"/>
              </a:rPr>
              <a:t>, and </a:t>
            </a:r>
            <a:r>
              <a:rPr lang="en-US" sz="6400" u="sng" dirty="0" err="1" smtClean="0">
                <a:latin typeface="Arial" pitchFamily="34" charset="0"/>
                <a:cs typeface="Arial" pitchFamily="34" charset="0"/>
                <a:hlinkClick r:id="rId7"/>
              </a:rPr>
              <a:t>Ridas</a:t>
            </a:r>
            <a:r>
              <a:rPr lang="en-US" sz="6400" u="sng" dirty="0" smtClean="0">
                <a:latin typeface="Arial" pitchFamily="34" charset="0"/>
                <a:cs typeface="Arial" pitchFamily="34" charset="0"/>
                <a:hlinkClick r:id="rId7"/>
              </a:rPr>
              <a:t>: How to make urban schools work for disengaged students and critically conscious teachers</a:t>
            </a:r>
            <a:endParaRPr lang="en-US" sz="3700" dirty="0" smtClean="0">
              <a:latin typeface="Arial" pitchFamily="34" charset="0"/>
              <a:cs typeface="Arial" pitchFamily="34" charset="0"/>
            </a:endParaRPr>
          </a:p>
          <a:p>
            <a:pPr>
              <a:buNone/>
            </a:pPr>
            <a:endParaRPr lang="en-US" sz="16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a:bodyPr>
          <a:lstStyle/>
          <a:p>
            <a:r>
              <a:rPr lang="en-US" sz="3200" dirty="0" smtClean="0">
                <a:latin typeface="Arial" pitchFamily="34" charset="0"/>
                <a:cs typeface="Arial" pitchFamily="34" charset="0"/>
              </a:rPr>
              <a:t>A  Pedagogy of Recognition</a:t>
            </a:r>
          </a:p>
        </p:txBody>
      </p:sp>
      <p:sp>
        <p:nvSpPr>
          <p:cNvPr id="57347" name="Content Placeholder 2"/>
          <p:cNvSpPr>
            <a:spLocks noGrp="1"/>
          </p:cNvSpPr>
          <p:nvPr>
            <p:ph idx="1"/>
          </p:nvPr>
        </p:nvSpPr>
        <p:spPr>
          <a:xfrm>
            <a:off x="228600" y="1600200"/>
            <a:ext cx="8686800" cy="4525963"/>
          </a:xfrm>
        </p:spPr>
        <p:txBody>
          <a:bodyPr/>
          <a:lstStyle/>
          <a:p>
            <a:pPr>
              <a:buFont typeface="Arial" pitchFamily="34" charset="0"/>
              <a:buNone/>
            </a:pPr>
            <a:r>
              <a:rPr lang="en-US" dirty="0" smtClean="0">
                <a:latin typeface="Arial" pitchFamily="34" charset="0"/>
                <a:cs typeface="Arial" pitchFamily="34" charset="0"/>
              </a:rPr>
              <a:t>Education where educators name, know, respect, and celebrate students…</a:t>
            </a:r>
          </a:p>
          <a:p>
            <a:pPr>
              <a:buFont typeface="Arial" pitchFamily="34" charset="0"/>
              <a:buNone/>
            </a:pPr>
            <a:r>
              <a:rPr lang="en-US" dirty="0" smtClean="0">
                <a:latin typeface="Arial" pitchFamily="34" charset="0"/>
                <a:cs typeface="Arial" pitchFamily="34" charset="0"/>
              </a:rPr>
              <a:t> --not just recognizing their presence, but their age, social class, gender, back-ground, daily experiences, family, peers, youth culture, neighborhood and its problems </a:t>
            </a:r>
          </a:p>
          <a:p>
            <a:pPr>
              <a:buFont typeface="Arial" pitchFamily="34" charset="0"/>
              <a:buNone/>
            </a:pPr>
            <a:endParaRPr lang="en-US" sz="1600" dirty="0" smtClean="0">
              <a:latin typeface="Arial" pitchFamily="34" charset="0"/>
              <a:cs typeface="Arial" pitchFamily="34" charset="0"/>
            </a:endParaRPr>
          </a:p>
          <a:p>
            <a:pPr>
              <a:buFont typeface="Arial" pitchFamily="34" charset="0"/>
              <a:buNone/>
            </a:pPr>
            <a:r>
              <a:rPr lang="en-US" dirty="0" smtClean="0">
                <a:latin typeface="Arial" pitchFamily="34" charset="0"/>
                <a:cs typeface="Arial" pitchFamily="34" charset="0"/>
              </a:rPr>
              <a:t>This is full validation: here the student can’t say, “No one cares about me.”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411162"/>
          </a:xfrm>
        </p:spPr>
        <p:txBody>
          <a:bodyPr>
            <a:noAutofit/>
          </a:bodyPr>
          <a:lstStyle/>
          <a:p>
            <a:r>
              <a:rPr lang="en-US" sz="3200" dirty="0" smtClean="0">
                <a:latin typeface="Arial" pitchFamily="34" charset="0"/>
                <a:cs typeface="Arial" pitchFamily="34" charset="0"/>
              </a:rPr>
              <a:t>Why recognition is important</a:t>
            </a:r>
          </a:p>
        </p:txBody>
      </p:sp>
      <p:sp>
        <p:nvSpPr>
          <p:cNvPr id="22531" name="Content Placeholder 2"/>
          <p:cNvSpPr>
            <a:spLocks noGrp="1"/>
          </p:cNvSpPr>
          <p:nvPr>
            <p:ph idx="1"/>
          </p:nvPr>
        </p:nvSpPr>
        <p:spPr>
          <a:xfrm>
            <a:off x="228600" y="762000"/>
            <a:ext cx="8458200" cy="4525963"/>
          </a:xfrm>
        </p:spPr>
        <p:txBody>
          <a:bodyPr>
            <a:normAutofit fontScale="92500" lnSpcReduction="20000"/>
          </a:bodyPr>
          <a:lstStyle/>
          <a:p>
            <a:pPr>
              <a:buFont typeface="Arial" pitchFamily="34" charset="0"/>
              <a:buNone/>
            </a:pPr>
            <a:r>
              <a:rPr lang="en-US" sz="1400" i="1" dirty="0" smtClean="0">
                <a:latin typeface="Georgia" pitchFamily="18" charset="0"/>
              </a:rPr>
              <a:t>     </a:t>
            </a:r>
          </a:p>
          <a:p>
            <a:pPr>
              <a:buFont typeface="Arial" pitchFamily="34" charset="0"/>
              <a:buNone/>
            </a:pPr>
            <a:endParaRPr lang="en-US" sz="2800" dirty="0" smtClean="0">
              <a:latin typeface="Arial" pitchFamily="34" charset="0"/>
              <a:cs typeface="Arial" pitchFamily="34" charset="0"/>
            </a:endParaRPr>
          </a:p>
          <a:p>
            <a:pPr>
              <a:buFont typeface="Arial" pitchFamily="34" charset="0"/>
              <a:buNone/>
            </a:pPr>
            <a:r>
              <a:rPr lang="en-US" sz="2800" dirty="0" smtClean="0">
                <a:latin typeface="Arial" pitchFamily="34" charset="0"/>
                <a:cs typeface="Arial" pitchFamily="34" charset="0"/>
              </a:rPr>
              <a:t>    “No more fiendish punishment could be devised, were such a thing physically possible, than that one should be turned loose in society and remain absolutely unnoticed by all the members thereof.  </a:t>
            </a:r>
          </a:p>
          <a:p>
            <a:pPr>
              <a:buFont typeface="Arial" pitchFamily="34" charset="0"/>
              <a:buNone/>
            </a:pPr>
            <a:r>
              <a:rPr lang="en-US" sz="2800" dirty="0" smtClean="0">
                <a:latin typeface="Arial" pitchFamily="34" charset="0"/>
                <a:cs typeface="Arial" pitchFamily="34" charset="0"/>
              </a:rPr>
              <a:t>    If no one turned around when we entered, answered when we spoke, or minded what we did, but if every person we met “cut us dead,” and acted as if we were non-existent things, a kind of rage and impotent despair would before long well up in us, from which the cruelest bodily torture would be a relief.”                                              </a:t>
            </a:r>
          </a:p>
          <a:p>
            <a:pPr>
              <a:buFont typeface="Arial" pitchFamily="34" charset="0"/>
              <a:buNone/>
            </a:pPr>
            <a:r>
              <a:rPr lang="en-US" sz="2800" dirty="0" smtClean="0">
                <a:latin typeface="Arial" pitchFamily="34" charset="0"/>
                <a:cs typeface="Arial" pitchFamily="34" charset="0"/>
              </a:rPr>
              <a:t>                                                    </a:t>
            </a:r>
            <a:r>
              <a:rPr lang="en-US" sz="2600" dirty="0" smtClean="0">
                <a:latin typeface="Arial" pitchFamily="34" charset="0"/>
                <a:cs typeface="Arial" pitchFamily="34" charset="0"/>
              </a:rPr>
              <a:t>  </a:t>
            </a:r>
            <a:r>
              <a:rPr lang="en-US" sz="2200" dirty="0" smtClean="0">
                <a:latin typeface="Arial" pitchFamily="34" charset="0"/>
                <a:cs typeface="Arial" pitchFamily="34" charset="0"/>
              </a:rPr>
              <a:t>-- William James     </a:t>
            </a:r>
            <a:endParaRPr lang="en-U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33400"/>
          </a:xfrm>
        </p:spPr>
        <p:txBody>
          <a:bodyPr>
            <a:normAutofit fontScale="90000"/>
          </a:bodyPr>
          <a:lstStyle/>
          <a:p>
            <a:pPr>
              <a:defRPr/>
            </a:pPr>
            <a:r>
              <a:rPr lang="en-US" sz="3600" dirty="0" smtClean="0">
                <a:latin typeface="Arial" pitchFamily="34" charset="0"/>
                <a:cs typeface="Arial" pitchFamily="34" charset="0"/>
              </a:rPr>
              <a:t>Pedagogy of recognition</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715000"/>
          </a:xfrm>
        </p:spPr>
        <p:txBody>
          <a:bodyPr>
            <a:normAutofit fontScale="85000" lnSpcReduction="10000"/>
          </a:bodyPr>
          <a:lstStyle/>
          <a:p>
            <a:pPr>
              <a:buNone/>
              <a:defRPr/>
            </a:pPr>
            <a:r>
              <a:rPr lang="en-US" b="1" dirty="0" smtClean="0">
                <a:latin typeface="Arial" pitchFamily="34" charset="0"/>
                <a:cs typeface="Arial" pitchFamily="34" charset="0"/>
              </a:rPr>
              <a:t>Curricular</a:t>
            </a:r>
            <a:r>
              <a:rPr lang="en-US" dirty="0" smtClean="0">
                <a:latin typeface="Arial" pitchFamily="34" charset="0"/>
                <a:cs typeface="Arial" pitchFamily="34" charset="0"/>
              </a:rPr>
              <a:t> In what ways does the curriculum reflect the lived realties of the youth I serve? </a:t>
            </a:r>
          </a:p>
          <a:p>
            <a:pPr>
              <a:buNone/>
              <a:defRPr/>
            </a:pPr>
            <a:r>
              <a:rPr lang="en-US" b="1" dirty="0" smtClean="0">
                <a:latin typeface="Arial" pitchFamily="34" charset="0"/>
                <a:cs typeface="Arial" pitchFamily="34" charset="0"/>
              </a:rPr>
              <a:t>Contextual</a:t>
            </a:r>
            <a:r>
              <a:rPr lang="en-US" dirty="0" smtClean="0">
                <a:latin typeface="Arial" pitchFamily="34" charset="0"/>
                <a:cs typeface="Arial" pitchFamily="34" charset="0"/>
              </a:rPr>
              <a:t> In what ways does the social context help me understand the lives and schooling experiences of the students I serve? </a:t>
            </a:r>
          </a:p>
          <a:p>
            <a:pPr>
              <a:buNone/>
              <a:defRPr/>
            </a:pPr>
            <a:r>
              <a:rPr lang="en-US" b="1" dirty="0" smtClean="0">
                <a:latin typeface="Arial" pitchFamily="34" charset="0"/>
                <a:cs typeface="Arial" pitchFamily="34" charset="0"/>
              </a:rPr>
              <a:t>Teaching</a:t>
            </a:r>
            <a:r>
              <a:rPr lang="en-US" dirty="0" smtClean="0">
                <a:latin typeface="Arial" pitchFamily="34" charset="0"/>
                <a:cs typeface="Arial" pitchFamily="34" charset="0"/>
              </a:rPr>
              <a:t> In what ways does power influence the learning and relational environment of the classroom?</a:t>
            </a:r>
          </a:p>
          <a:p>
            <a:pPr>
              <a:buNone/>
              <a:defRPr/>
            </a:pPr>
            <a:r>
              <a:rPr lang="en-US" b="1" dirty="0" smtClean="0">
                <a:latin typeface="Arial" pitchFamily="34" charset="0"/>
                <a:cs typeface="Arial" pitchFamily="34" charset="0"/>
              </a:rPr>
              <a:t>Transformative</a:t>
            </a:r>
            <a:r>
              <a:rPr lang="en-US" dirty="0" smtClean="0">
                <a:latin typeface="Arial" pitchFamily="34" charset="0"/>
                <a:cs typeface="Arial" pitchFamily="34" charset="0"/>
              </a:rPr>
              <a:t> In what ways do all aspects of the educational endeavor live up to principles of justice, transformation, and freedom?</a:t>
            </a:r>
            <a:r>
              <a:rPr lang="en-US" dirty="0" smtClean="0">
                <a:latin typeface="Georgia" pitchFamily="18" charset="0"/>
              </a:rPr>
              <a:t> </a:t>
            </a:r>
          </a:p>
          <a:p>
            <a:pPr>
              <a:buNone/>
              <a:defRPr/>
            </a:pPr>
            <a:endParaRPr lang="en-US" sz="900" dirty="0" smtClean="0">
              <a:latin typeface="Georgia" pitchFamily="18" charset="0"/>
            </a:endParaRPr>
          </a:p>
          <a:p>
            <a:pPr>
              <a:buNone/>
              <a:defRPr/>
            </a:pPr>
            <a:r>
              <a:rPr lang="en-US" sz="2400" dirty="0" smtClean="0">
                <a:latin typeface="Arial" pitchFamily="34" charset="0"/>
                <a:cs typeface="Arial" pitchFamily="34" charset="0"/>
                <a:hlinkClick r:id="rId2"/>
              </a:rPr>
              <a:t>http://vorcreatex.com/wp-content/uploads/2016/03/Validating-the-experiences-of-urban-students-A-Pedagogy-of-Recognition.pdf</a:t>
            </a:r>
            <a:endParaRPr lang="en-US" sz="2400" dirty="0" smtClean="0">
              <a:latin typeface="Arial" pitchFamily="34" charset="0"/>
              <a:cs typeface="Arial" pitchFamily="34" charset="0"/>
            </a:endParaRPr>
          </a:p>
          <a:p>
            <a:pPr>
              <a:buNone/>
              <a:defRPr/>
            </a:pPr>
            <a:endParaRPr lang="en-US" dirty="0">
              <a:latin typeface="Georgia" pitchFamily="18"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2590800" y="838200"/>
            <a:ext cx="2667000" cy="6019800"/>
          </a:xfrm>
        </p:spPr>
        <p:txBody>
          <a:bodyPr>
            <a:normAutofit fontScale="85000" lnSpcReduction="20000"/>
          </a:bodyPr>
          <a:lstStyle/>
          <a:p>
            <a:pPr marL="0" lvl="0" indent="0" fontAlgn="base">
              <a:spcBef>
                <a:spcPct val="0"/>
              </a:spcBef>
              <a:spcAft>
                <a:spcPct val="0"/>
              </a:spcAft>
              <a:buNone/>
            </a:pPr>
            <a:r>
              <a:rPr lang="en-US" sz="1900" b="1" dirty="0" smtClean="0">
                <a:latin typeface="Arial" pitchFamily="34" charset="0"/>
                <a:ea typeface="MS Mincho" pitchFamily="49" charset="-128"/>
                <a:cs typeface="Arial" pitchFamily="34" charset="0"/>
              </a:rPr>
              <a:t>Career &amp; Interest Survey</a:t>
            </a:r>
            <a:endParaRPr lang="en-US" sz="2400" dirty="0" smtClean="0">
              <a:latin typeface="Arial" pitchFamily="34" charset="0"/>
              <a:cs typeface="Arial" pitchFamily="34" charset="0"/>
            </a:endParaRPr>
          </a:p>
          <a:p>
            <a:pPr marL="0" lvl="0" indent="0" eaLnBrk="0" fontAlgn="base" hangingPunct="0">
              <a:spcBef>
                <a:spcPct val="0"/>
              </a:spcBef>
              <a:spcAft>
                <a:spcPct val="0"/>
              </a:spcAft>
              <a:buNone/>
            </a:pPr>
            <a:r>
              <a:rPr lang="en-US" sz="1900" dirty="0" smtClean="0">
                <a:latin typeface="Arial" pitchFamily="34" charset="0"/>
                <a:ea typeface="MS Mincho" pitchFamily="49" charset="-128"/>
                <a:cs typeface="Arial" pitchFamily="34" charset="0"/>
              </a:rPr>
              <a:t>Name __________________</a:t>
            </a:r>
            <a:endParaRPr lang="en-US" sz="2400" dirty="0" smtClean="0">
              <a:latin typeface="Arial" pitchFamily="34" charset="0"/>
              <a:cs typeface="Arial" pitchFamily="34" charset="0"/>
            </a:endParaRPr>
          </a:p>
          <a:p>
            <a:pPr marL="0" lvl="0" indent="0" eaLnBrk="0" fontAlgn="base" hangingPunct="0">
              <a:spcBef>
                <a:spcPct val="0"/>
              </a:spcBef>
              <a:spcAft>
                <a:spcPct val="0"/>
              </a:spcAft>
              <a:buNone/>
            </a:pPr>
            <a:endParaRPr lang="en-US" sz="24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ACCOUNTANT ___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ADJUSTER (INSURANCE)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ADVERTISING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AEROBICS INSTRUCTOR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AGRICULTURE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AIRPLANES__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   PILOT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   MECHANIC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DESIGNER__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AMUSEMENTS__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ANESTHETICS__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ANIMATION__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ANTIQUES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300" dirty="0" smtClean="0">
                <a:latin typeface="Arial" pitchFamily="34" charset="0"/>
                <a:ea typeface="MS Mincho" pitchFamily="49" charset="-128"/>
                <a:cs typeface="Arial" pitchFamily="34" charset="0"/>
              </a:rPr>
              <a:t>APPAREL/CLOTHES__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APPLIANCES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APPRAISER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ARCHEOLOGIST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ARCHITECT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AROMATHERAPITS__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ARTIST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ASTROLOGER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ATHLETICS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AUDIOLOGIST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AUTOMOBILES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   DRIVER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   MECHANIC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   DESIGNER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   BODY REPAIR__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   AUTO SUPPLIES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AVIATION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BAKER __</a:t>
            </a:r>
            <a:endParaRPr lang="en-US" sz="1900" dirty="0" smtClean="0">
              <a:latin typeface="Arial" pitchFamily="34" charset="0"/>
              <a:cs typeface="Arial" pitchFamily="34" charset="0"/>
            </a:endParaRPr>
          </a:p>
          <a:p>
            <a:pPr marL="0" lvl="0" indent="0" eaLnBrk="0" fontAlgn="base" hangingPunct="0">
              <a:spcBef>
                <a:spcPct val="0"/>
              </a:spcBef>
              <a:spcAft>
                <a:spcPct val="0"/>
              </a:spcAft>
              <a:buNone/>
            </a:pPr>
            <a:r>
              <a:rPr lang="en-US" sz="1500" dirty="0" smtClean="0">
                <a:latin typeface="Arial" pitchFamily="34" charset="0"/>
                <a:ea typeface="MS Mincho" pitchFamily="49" charset="-128"/>
                <a:cs typeface="Arial" pitchFamily="34" charset="0"/>
              </a:rPr>
              <a:t>COOK </a:t>
            </a:r>
            <a:r>
              <a:rPr lang="en-US" sz="1100" dirty="0" smtClean="0">
                <a:latin typeface="Arial" pitchFamily="34" charset="0"/>
                <a:ea typeface="MS Mincho" pitchFamily="49" charset="-128"/>
                <a:cs typeface="Arial" pitchFamily="34" charset="0"/>
              </a:rPr>
              <a:t>__</a:t>
            </a:r>
            <a:endParaRPr lang="en-US" sz="1400" dirty="0" smtClean="0">
              <a:latin typeface="Arial" pitchFamily="34" charset="0"/>
              <a:cs typeface="Arial" pitchFamily="34" charset="0"/>
            </a:endParaRPr>
          </a:p>
          <a:p>
            <a:pPr>
              <a:buNone/>
            </a:pPr>
            <a:endParaRPr lang="en-US" sz="1100"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Autofit/>
          </a:bodyPr>
          <a:lstStyle/>
          <a:p>
            <a:r>
              <a:rPr lang="en-US" sz="2800" dirty="0" smtClean="0"/>
              <a:t>Issues Survey</a:t>
            </a:r>
            <a:endParaRPr lang="en-US" sz="2800" dirty="0"/>
          </a:p>
        </p:txBody>
      </p:sp>
      <p:sp>
        <p:nvSpPr>
          <p:cNvPr id="3" name="Content Placeholder 2"/>
          <p:cNvSpPr>
            <a:spLocks noGrp="1"/>
          </p:cNvSpPr>
          <p:nvPr>
            <p:ph sz="half" idx="1"/>
          </p:nvPr>
        </p:nvSpPr>
        <p:spPr>
          <a:xfrm>
            <a:off x="457200" y="533400"/>
            <a:ext cx="4038600" cy="6096000"/>
          </a:xfrm>
        </p:spPr>
        <p:txBody>
          <a:bodyPr>
            <a:normAutofit fontScale="25000" lnSpcReduction="20000"/>
          </a:bodyPr>
          <a:lstStyle/>
          <a:p>
            <a:pPr>
              <a:buNone/>
            </a:pPr>
            <a:endParaRPr lang="en-US" sz="1600" dirty="0" smtClean="0"/>
          </a:p>
          <a:p>
            <a:pPr>
              <a:buNone/>
            </a:pPr>
            <a:r>
              <a:rPr lang="en-US" sz="3600" dirty="0" smtClean="0"/>
              <a:t/>
            </a:r>
            <a:br>
              <a:rPr lang="en-US" sz="3600" dirty="0" smtClean="0"/>
            </a:br>
            <a:r>
              <a:rPr lang="en-US" sz="5600" dirty="0" smtClean="0"/>
              <a:t>Name__________________________</a:t>
            </a:r>
          </a:p>
          <a:p>
            <a:pPr>
              <a:buNone/>
            </a:pPr>
            <a:r>
              <a:rPr lang="en-US" sz="5600" dirty="0" smtClean="0"/>
              <a:t> </a:t>
            </a:r>
          </a:p>
          <a:p>
            <a:pPr>
              <a:buNone/>
            </a:pPr>
            <a:r>
              <a:rPr lang="en-US" sz="5600" dirty="0" smtClean="0"/>
              <a:t>__The Abortion Controversy</a:t>
            </a:r>
          </a:p>
          <a:p>
            <a:pPr>
              <a:buNone/>
            </a:pPr>
            <a:r>
              <a:rPr lang="en-US" sz="5600" dirty="0" smtClean="0"/>
              <a:t>__Abortion</a:t>
            </a:r>
          </a:p>
          <a:p>
            <a:pPr>
              <a:buNone/>
            </a:pPr>
            <a:r>
              <a:rPr lang="en-US" sz="5600" dirty="0" smtClean="0"/>
              <a:t>__Addiction</a:t>
            </a:r>
          </a:p>
          <a:p>
            <a:pPr>
              <a:buNone/>
            </a:pPr>
            <a:r>
              <a:rPr lang="en-US" sz="5600" dirty="0" smtClean="0"/>
              <a:t>__Adoption</a:t>
            </a:r>
          </a:p>
          <a:p>
            <a:pPr>
              <a:buNone/>
            </a:pPr>
            <a:r>
              <a:rPr lang="en-US" sz="5600" dirty="0" smtClean="0"/>
              <a:t>__Africa</a:t>
            </a:r>
          </a:p>
          <a:p>
            <a:pPr>
              <a:buNone/>
            </a:pPr>
            <a:r>
              <a:rPr lang="en-US" sz="5600" dirty="0" smtClean="0"/>
              <a:t>__An Aging Population </a:t>
            </a:r>
          </a:p>
          <a:p>
            <a:pPr>
              <a:buNone/>
            </a:pPr>
            <a:r>
              <a:rPr lang="en-US" sz="5600" dirty="0" smtClean="0"/>
              <a:t>__AIDS </a:t>
            </a:r>
          </a:p>
          <a:p>
            <a:pPr>
              <a:buNone/>
            </a:pPr>
            <a:r>
              <a:rPr lang="en-US" sz="5600" dirty="0" smtClean="0"/>
              <a:t>__Alcohol </a:t>
            </a:r>
          </a:p>
          <a:p>
            <a:pPr>
              <a:buNone/>
            </a:pPr>
            <a:r>
              <a:rPr lang="en-US" sz="5600" dirty="0" smtClean="0"/>
              <a:t>__Alcoholism </a:t>
            </a:r>
          </a:p>
          <a:p>
            <a:pPr>
              <a:buNone/>
            </a:pPr>
            <a:r>
              <a:rPr lang="en-US" sz="5600" dirty="0" smtClean="0"/>
              <a:t>__America Beyond 2001</a:t>
            </a:r>
          </a:p>
          <a:p>
            <a:pPr>
              <a:buNone/>
            </a:pPr>
            <a:r>
              <a:rPr lang="en-US" sz="5600" dirty="0" smtClean="0"/>
              <a:t>__American Foreign Policy</a:t>
            </a:r>
          </a:p>
          <a:p>
            <a:pPr>
              <a:buNone/>
            </a:pPr>
            <a:r>
              <a:rPr lang="en-US" sz="5600" dirty="0" smtClean="0"/>
              <a:t>__American Values </a:t>
            </a:r>
          </a:p>
          <a:p>
            <a:pPr>
              <a:buNone/>
            </a:pPr>
            <a:r>
              <a:rPr lang="en-US" sz="5600" dirty="0" smtClean="0"/>
              <a:t>__America's Defense </a:t>
            </a:r>
          </a:p>
          <a:p>
            <a:pPr>
              <a:buNone/>
            </a:pPr>
            <a:r>
              <a:rPr lang="en-US" sz="5600" dirty="0" smtClean="0"/>
              <a:t>__America's Prisons </a:t>
            </a:r>
          </a:p>
          <a:p>
            <a:pPr>
              <a:buNone/>
            </a:pPr>
            <a:r>
              <a:rPr lang="en-US" sz="5600" dirty="0" smtClean="0"/>
              <a:t>__America's Victims </a:t>
            </a:r>
          </a:p>
          <a:p>
            <a:pPr>
              <a:buNone/>
            </a:pPr>
            <a:r>
              <a:rPr lang="en-US" sz="5600" dirty="0" smtClean="0"/>
              <a:t>__Assisted Suicide  </a:t>
            </a:r>
          </a:p>
          <a:p>
            <a:pPr>
              <a:buNone/>
            </a:pPr>
            <a:r>
              <a:rPr lang="en-US" sz="5600" dirty="0" smtClean="0"/>
              <a:t>__Biomedical Ethics </a:t>
            </a:r>
          </a:p>
          <a:p>
            <a:pPr>
              <a:buNone/>
            </a:pPr>
            <a:r>
              <a:rPr lang="en-US" sz="5600" dirty="0" smtClean="0"/>
              <a:t>__The Breakup of the Soviet Union</a:t>
            </a:r>
          </a:p>
          <a:p>
            <a:pPr>
              <a:buNone/>
            </a:pPr>
            <a:r>
              <a:rPr lang="en-US" sz="5600" dirty="0" smtClean="0"/>
              <a:t>__Cancer</a:t>
            </a:r>
          </a:p>
          <a:p>
            <a:pPr>
              <a:buNone/>
            </a:pPr>
            <a:r>
              <a:rPr lang="en-US" sz="5600" dirty="0" smtClean="0"/>
              <a:t>__Capital Punishment </a:t>
            </a:r>
          </a:p>
          <a:p>
            <a:pPr>
              <a:buNone/>
            </a:pPr>
            <a:r>
              <a:rPr lang="en-US" sz="5600" dirty="0" smtClean="0"/>
              <a:t>__Censorship </a:t>
            </a:r>
          </a:p>
          <a:p>
            <a:pPr>
              <a:buNone/>
            </a:pPr>
            <a:r>
              <a:rPr lang="en-US" sz="5600" dirty="0" smtClean="0"/>
              <a:t>__Central America </a:t>
            </a:r>
          </a:p>
          <a:p>
            <a:pPr>
              <a:buNone/>
            </a:pPr>
            <a:r>
              <a:rPr lang="en-US" sz="5600" dirty="0" smtClean="0"/>
              <a:t>__Chemical Dependency </a:t>
            </a:r>
          </a:p>
          <a:p>
            <a:pPr>
              <a:buNone/>
            </a:pPr>
            <a:r>
              <a:rPr lang="en-US" sz="5600" dirty="0" smtClean="0"/>
              <a:t>__Child Abuse—Physical, Sexual, </a:t>
            </a:r>
          </a:p>
          <a:p>
            <a:pPr>
              <a:buNone/>
            </a:pPr>
            <a:r>
              <a:rPr lang="en-US" sz="5600" dirty="0" smtClean="0"/>
              <a:t>       Psychological    </a:t>
            </a:r>
          </a:p>
          <a:p>
            <a:pPr>
              <a:buNone/>
            </a:pPr>
            <a:r>
              <a:rPr lang="en-US" sz="5600" dirty="0" smtClean="0"/>
              <a:t>__Child Welfare </a:t>
            </a:r>
          </a:p>
          <a:p>
            <a:pPr>
              <a:buNone/>
            </a:pPr>
            <a:r>
              <a:rPr lang="en-US" sz="5600" dirty="0" smtClean="0"/>
              <a:t>__Civil Liberties  </a:t>
            </a:r>
          </a:p>
          <a:p>
            <a:pPr>
              <a:buNone/>
            </a:pPr>
            <a:r>
              <a:rPr lang="en-US" sz="5600" dirty="0" smtClean="0"/>
              <a:t>__Computers and Society</a:t>
            </a:r>
          </a:p>
          <a:p>
            <a:pPr>
              <a:buNone/>
            </a:pPr>
            <a:r>
              <a:rPr lang="en-US" sz="5600" dirty="0" smtClean="0"/>
              <a:t>__Conserving the Environment</a:t>
            </a:r>
          </a:p>
          <a:p>
            <a:pPr>
              <a:buNone/>
            </a:pPr>
            <a:r>
              <a:rPr lang="en-US" sz="5600" dirty="0" smtClean="0"/>
              <a:t>__Constructing a Life Philosophy </a:t>
            </a:r>
          </a:p>
          <a:p>
            <a:pPr>
              <a:buNone/>
            </a:pPr>
            <a:r>
              <a:rPr lang="en-US" sz="5600" dirty="0" smtClean="0"/>
              <a:t>__Crime</a:t>
            </a:r>
          </a:p>
          <a:p>
            <a:pPr>
              <a:buNone/>
            </a:pPr>
            <a:r>
              <a:rPr lang="en-US" sz="5600" dirty="0" smtClean="0"/>
              <a:t>__Crime and Criminals </a:t>
            </a:r>
          </a:p>
          <a:p>
            <a:pPr>
              <a:buNone/>
            </a:pPr>
            <a:r>
              <a:rPr lang="en-US" sz="5600" dirty="0" smtClean="0"/>
              <a:t>__Criminal Justice </a:t>
            </a:r>
          </a:p>
          <a:p>
            <a:pPr>
              <a:buNone/>
            </a:pPr>
            <a:r>
              <a:rPr lang="en-US" sz="5600" dirty="0" smtClean="0"/>
              <a:t>__Cults  </a:t>
            </a:r>
          </a:p>
          <a:p>
            <a:pPr>
              <a:buNone/>
            </a:pPr>
            <a:r>
              <a:rPr lang="en-US" sz="5600" dirty="0" smtClean="0"/>
              <a:t>__Culture Wars </a:t>
            </a:r>
          </a:p>
          <a:p>
            <a:pPr>
              <a:buNone/>
            </a:pPr>
            <a:r>
              <a:rPr lang="en-US" sz="5600" dirty="0" smtClean="0"/>
              <a:t>__Death &amp; Dying </a:t>
            </a:r>
          </a:p>
          <a:p>
            <a:pPr>
              <a:buNone/>
            </a:pPr>
            <a:r>
              <a:rPr lang="en-US" sz="5600" dirty="0" smtClean="0"/>
              <a:t>__The Death Penalty</a:t>
            </a:r>
          </a:p>
          <a:p>
            <a:pPr>
              <a:buNone/>
            </a:pPr>
            <a:r>
              <a:rPr lang="en-US" sz="5600" dirty="0" smtClean="0"/>
              <a:t>__Depression </a:t>
            </a:r>
          </a:p>
          <a:p>
            <a:pPr>
              <a:buNone/>
            </a:pPr>
            <a:r>
              <a:rPr lang="en-US" sz="5600" dirty="0" smtClean="0"/>
              <a:t>__The Disabled </a:t>
            </a:r>
          </a:p>
          <a:p>
            <a:pPr>
              <a:buNone/>
            </a:pPr>
            <a:r>
              <a:rPr lang="en-US" sz="5600" dirty="0" smtClean="0"/>
              <a:t>__Discrimination </a:t>
            </a:r>
          </a:p>
          <a:p>
            <a:pPr>
              <a:buNone/>
            </a:pPr>
            <a:r>
              <a:rPr lang="en-US" sz="5600" dirty="0" smtClean="0"/>
              <a:t>__Drug Abuse </a:t>
            </a:r>
          </a:p>
          <a:p>
            <a:pPr>
              <a:buNone/>
            </a:pPr>
            <a:r>
              <a:rPr lang="en-US" sz="5600" dirty="0" smtClean="0"/>
              <a:t>__Eastern Europe </a:t>
            </a:r>
          </a:p>
          <a:p>
            <a:pPr>
              <a:buNone/>
            </a:pPr>
            <a:r>
              <a:rPr lang="en-US" sz="5600" dirty="0" smtClean="0"/>
              <a:t>__Eating Disorders</a:t>
            </a:r>
          </a:p>
          <a:p>
            <a:endParaRPr lang="en-US" sz="1600" dirty="0"/>
          </a:p>
        </p:txBody>
      </p:sp>
      <p:sp>
        <p:nvSpPr>
          <p:cNvPr id="4" name="Content Placeholder 3"/>
          <p:cNvSpPr>
            <a:spLocks noGrp="1"/>
          </p:cNvSpPr>
          <p:nvPr>
            <p:ph sz="half" idx="2"/>
          </p:nvPr>
        </p:nvSpPr>
        <p:spPr>
          <a:xfrm>
            <a:off x="4648200" y="609600"/>
            <a:ext cx="4038600" cy="5943600"/>
          </a:xfrm>
        </p:spPr>
        <p:txBody>
          <a:bodyPr>
            <a:normAutofit fontScale="25000" lnSpcReduction="20000"/>
          </a:bodyPr>
          <a:lstStyle/>
          <a:p>
            <a:pPr>
              <a:buNone/>
            </a:pPr>
            <a:r>
              <a:rPr lang="en-US" sz="5600" u="sng" dirty="0" smtClean="0"/>
              <a:t>Other issues not profiled</a:t>
            </a:r>
            <a:endParaRPr lang="en-US" sz="5600" dirty="0" smtClean="0"/>
          </a:p>
          <a:p>
            <a:pPr>
              <a:buNone/>
            </a:pPr>
            <a:r>
              <a:rPr lang="en-US" sz="5600" dirty="0" smtClean="0"/>
              <a:t>__Affirmative Action</a:t>
            </a:r>
          </a:p>
          <a:p>
            <a:pPr>
              <a:buNone/>
            </a:pPr>
            <a:r>
              <a:rPr lang="en-US" sz="5600" dirty="0" smtClean="0"/>
              <a:t>__Alternative Schools, Charter Schools, </a:t>
            </a:r>
          </a:p>
          <a:p>
            <a:pPr>
              <a:buNone/>
            </a:pPr>
            <a:r>
              <a:rPr lang="en-US" sz="5600" dirty="0" smtClean="0"/>
              <a:t>       Vouchers</a:t>
            </a:r>
          </a:p>
          <a:p>
            <a:pPr>
              <a:buNone/>
            </a:pPr>
            <a:r>
              <a:rPr lang="en-US" sz="5600" dirty="0" smtClean="0"/>
              <a:t>__Anti-Semitism</a:t>
            </a:r>
          </a:p>
          <a:p>
            <a:pPr>
              <a:buNone/>
            </a:pPr>
            <a:r>
              <a:rPr lang="en-US" sz="5600" dirty="0" smtClean="0"/>
              <a:t>__Business Ethics</a:t>
            </a:r>
          </a:p>
          <a:p>
            <a:pPr>
              <a:buNone/>
            </a:pPr>
            <a:r>
              <a:rPr lang="en-US" sz="5600" dirty="0" smtClean="0"/>
              <a:t>__Child Labor and Sweatshops </a:t>
            </a:r>
          </a:p>
          <a:p>
            <a:pPr>
              <a:buNone/>
            </a:pPr>
            <a:r>
              <a:rPr lang="en-US" sz="5600" dirty="0" smtClean="0"/>
              <a:t>__China</a:t>
            </a:r>
          </a:p>
          <a:p>
            <a:pPr>
              <a:buNone/>
            </a:pPr>
            <a:r>
              <a:rPr lang="en-US" sz="5600" dirty="0" smtClean="0"/>
              <a:t>__Cloning</a:t>
            </a:r>
          </a:p>
          <a:p>
            <a:pPr>
              <a:buNone/>
            </a:pPr>
            <a:r>
              <a:rPr lang="en-US" sz="5600" dirty="0" smtClean="0"/>
              <a:t>__Date Rape</a:t>
            </a:r>
          </a:p>
          <a:p>
            <a:pPr>
              <a:buNone/>
            </a:pPr>
            <a:r>
              <a:rPr lang="en-US" sz="5600" dirty="0" smtClean="0"/>
              <a:t>__Does Capital Punishment Deter     </a:t>
            </a:r>
          </a:p>
          <a:p>
            <a:pPr>
              <a:buNone/>
            </a:pPr>
            <a:r>
              <a:rPr lang="en-US" sz="5600" dirty="0" smtClean="0"/>
              <a:t>       Crime? </a:t>
            </a:r>
          </a:p>
          <a:p>
            <a:pPr>
              <a:buNone/>
            </a:pPr>
            <a:r>
              <a:rPr lang="en-US" sz="5600" dirty="0" smtClean="0"/>
              <a:t>__Domestic Violence</a:t>
            </a:r>
          </a:p>
          <a:p>
            <a:pPr>
              <a:buNone/>
            </a:pPr>
            <a:r>
              <a:rPr lang="en-US" sz="5600" dirty="0" smtClean="0"/>
              <a:t>__Drug Trafficking </a:t>
            </a:r>
          </a:p>
          <a:p>
            <a:pPr>
              <a:buNone/>
            </a:pPr>
            <a:r>
              <a:rPr lang="en-US" sz="5600" dirty="0" smtClean="0"/>
              <a:t>__Environmental Justice </a:t>
            </a:r>
          </a:p>
          <a:p>
            <a:pPr>
              <a:buNone/>
            </a:pPr>
            <a:r>
              <a:rPr lang="en-US" sz="5600" dirty="0" smtClean="0"/>
              <a:t>__Food Safety</a:t>
            </a:r>
          </a:p>
          <a:p>
            <a:pPr>
              <a:buNone/>
            </a:pPr>
            <a:r>
              <a:rPr lang="en-US" sz="5600" dirty="0" smtClean="0"/>
              <a:t>__The Future of the Internet</a:t>
            </a:r>
          </a:p>
          <a:p>
            <a:pPr>
              <a:buNone/>
            </a:pPr>
            <a:r>
              <a:rPr lang="en-US" sz="5600" dirty="0" smtClean="0"/>
              <a:t>__High School Dropouts</a:t>
            </a:r>
          </a:p>
          <a:p>
            <a:pPr>
              <a:buNone/>
            </a:pPr>
            <a:r>
              <a:rPr lang="en-US" sz="5600" dirty="0" smtClean="0"/>
              <a:t>__High Stakes Tests</a:t>
            </a:r>
          </a:p>
          <a:p>
            <a:pPr>
              <a:buNone/>
            </a:pPr>
            <a:r>
              <a:rPr lang="en-US" sz="5600" dirty="0" smtClean="0"/>
              <a:t>__The Hip Hop Culture</a:t>
            </a:r>
          </a:p>
          <a:p>
            <a:pPr>
              <a:buNone/>
            </a:pPr>
            <a:r>
              <a:rPr lang="en-US" sz="5600" dirty="0" smtClean="0"/>
              <a:t>__The Media and Politics</a:t>
            </a:r>
          </a:p>
          <a:p>
            <a:pPr>
              <a:buNone/>
            </a:pPr>
            <a:r>
              <a:rPr lang="en-US" sz="5600" dirty="0" smtClean="0"/>
              <a:t>__Peer Pressure</a:t>
            </a:r>
          </a:p>
          <a:p>
            <a:pPr>
              <a:buNone/>
            </a:pPr>
            <a:r>
              <a:rPr lang="en-US" sz="5600" dirty="0" smtClean="0"/>
              <a:t>__Rites of Passage</a:t>
            </a:r>
          </a:p>
          <a:p>
            <a:pPr>
              <a:buNone/>
            </a:pPr>
            <a:r>
              <a:rPr lang="en-US" sz="5600" dirty="0" smtClean="0"/>
              <a:t>__Rise in World Democracies</a:t>
            </a:r>
          </a:p>
          <a:p>
            <a:pPr>
              <a:buNone/>
            </a:pPr>
            <a:r>
              <a:rPr lang="en-US" sz="5600" dirty="0" smtClean="0"/>
              <a:t>__Sexually Transmitted Diseases (STD)</a:t>
            </a:r>
          </a:p>
          <a:p>
            <a:pPr>
              <a:buNone/>
            </a:pPr>
            <a:r>
              <a:rPr lang="en-US" sz="5600" dirty="0" smtClean="0"/>
              <a:t>__Single-Parent Families</a:t>
            </a:r>
          </a:p>
          <a:p>
            <a:pPr>
              <a:buNone/>
            </a:pPr>
            <a:r>
              <a:rPr lang="en-US" sz="5600" dirty="0" smtClean="0"/>
              <a:t>__Student Rights</a:t>
            </a:r>
          </a:p>
          <a:p>
            <a:pPr>
              <a:buNone/>
            </a:pPr>
            <a:r>
              <a:rPr lang="en-US" sz="5600" dirty="0" smtClean="0"/>
              <a:t>__Teen Employment</a:t>
            </a:r>
          </a:p>
          <a:p>
            <a:pPr>
              <a:buNone/>
            </a:pPr>
            <a:r>
              <a:rPr lang="en-US" sz="5600" dirty="0" smtClean="0"/>
              <a:t>__The United Nations</a:t>
            </a:r>
          </a:p>
          <a:p>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The importance of “being seen”</a:t>
            </a:r>
            <a:br>
              <a:rPr lang="en-US" sz="3200" dirty="0" smtClean="0"/>
            </a:br>
            <a:r>
              <a:rPr lang="en-US" sz="3200" dirty="0" smtClean="0"/>
              <a:t>Why recognition is so necessary</a:t>
            </a:r>
            <a:endParaRPr lang="en-US" sz="3200" dirty="0"/>
          </a:p>
        </p:txBody>
      </p:sp>
      <p:sp>
        <p:nvSpPr>
          <p:cNvPr id="3" name="Content Placeholder 2"/>
          <p:cNvSpPr>
            <a:spLocks noGrp="1"/>
          </p:cNvSpPr>
          <p:nvPr>
            <p:ph idx="1"/>
          </p:nvPr>
        </p:nvSpPr>
        <p:spPr>
          <a:xfrm>
            <a:off x="152400" y="1265237"/>
            <a:ext cx="8763000" cy="4830763"/>
          </a:xfrm>
        </p:spPr>
        <p:txBody>
          <a:bodyPr>
            <a:normAutofit/>
          </a:bodyPr>
          <a:lstStyle/>
          <a:p>
            <a:pPr algn="ctr">
              <a:buNone/>
            </a:pPr>
            <a:r>
              <a:rPr lang="en-US" sz="2000" b="1" dirty="0" err="1" smtClean="0">
                <a:cs typeface="Arial" pitchFamily="34" charset="0"/>
              </a:rPr>
              <a:t>Ubuntu</a:t>
            </a:r>
            <a:r>
              <a:rPr lang="en-US" sz="2000" b="1" dirty="0" smtClean="0">
                <a:cs typeface="Arial" pitchFamily="34" charset="0"/>
              </a:rPr>
              <a:t> greeting: “I see you.” “Here I am.”</a:t>
            </a:r>
          </a:p>
          <a:p>
            <a:pPr>
              <a:buNone/>
            </a:pPr>
            <a:r>
              <a:rPr lang="en-US" sz="2000" dirty="0" smtClean="0"/>
              <a:t>We exist </a:t>
            </a:r>
            <a:r>
              <a:rPr lang="en-US" sz="2000" u="sng" dirty="0" smtClean="0"/>
              <a:t>because we are seen</a:t>
            </a:r>
            <a:r>
              <a:rPr lang="en-US" sz="2000" dirty="0" smtClean="0"/>
              <a:t>, because the people around us recognize us </a:t>
            </a:r>
          </a:p>
          <a:p>
            <a:pPr>
              <a:buNone/>
            </a:pPr>
            <a:r>
              <a:rPr lang="en-US" sz="2000" dirty="0" smtClean="0"/>
              <a:t>Acknowledging (seeing) and validating (respecting) students is fundamental to teacher-student relationships</a:t>
            </a:r>
          </a:p>
          <a:p>
            <a:pPr>
              <a:buNone/>
            </a:pPr>
            <a:r>
              <a:rPr lang="en-US" sz="2000" dirty="0" smtClean="0"/>
              <a:t>The invisible child </a:t>
            </a:r>
          </a:p>
          <a:p>
            <a:pPr>
              <a:buNone/>
            </a:pPr>
            <a:r>
              <a:rPr lang="en-US" sz="2000" dirty="0" smtClean="0"/>
              <a:t>The invisible youth</a:t>
            </a:r>
          </a:p>
          <a:p>
            <a:pPr>
              <a:buNone/>
            </a:pPr>
            <a:r>
              <a:rPr lang="en-US" sz="2000" i="1" dirty="0" smtClean="0"/>
              <a:t>The Invisible Man </a:t>
            </a:r>
            <a:r>
              <a:rPr lang="en-US" sz="2000" dirty="0" smtClean="0"/>
              <a:t>by Ralph Ellison</a:t>
            </a:r>
          </a:p>
          <a:p>
            <a:pPr>
              <a:buNone/>
            </a:pPr>
            <a:endParaRPr lang="en-US" sz="1200" dirty="0" smtClean="0"/>
          </a:p>
          <a:p>
            <a:pPr algn="ctr">
              <a:buNone/>
              <a:defRPr/>
            </a:pPr>
            <a:r>
              <a:rPr lang="en-US" sz="2000" b="1" dirty="0" smtClean="0">
                <a:cs typeface="Arial" pitchFamily="34" charset="0"/>
              </a:rPr>
              <a:t>Self-affirmation</a:t>
            </a:r>
          </a:p>
          <a:p>
            <a:pPr>
              <a:buNone/>
              <a:defRPr/>
            </a:pPr>
            <a:r>
              <a:rPr lang="en-US" sz="2000" dirty="0" smtClean="0">
                <a:cs typeface="Arial" pitchFamily="34" charset="0"/>
              </a:rPr>
              <a:t>Not just survival, but living </a:t>
            </a:r>
            <a:r>
              <a:rPr lang="en-US" sz="2000" i="1" dirty="0" smtClean="0">
                <a:cs typeface="Arial" pitchFamily="34" charset="0"/>
              </a:rPr>
              <a:t>with </a:t>
            </a:r>
            <a:r>
              <a:rPr lang="en-US" sz="2000" dirty="0" smtClean="0">
                <a:cs typeface="Arial" pitchFamily="34" charset="0"/>
              </a:rPr>
              <a:t>esteem and dignity</a:t>
            </a:r>
          </a:p>
          <a:p>
            <a:pPr>
              <a:buNone/>
              <a:defRPr/>
            </a:pPr>
            <a:r>
              <a:rPr lang="en-US" sz="2000" dirty="0" smtClean="0">
                <a:cs typeface="Arial" pitchFamily="34" charset="0"/>
              </a:rPr>
              <a:t>A sense of </a:t>
            </a:r>
            <a:r>
              <a:rPr lang="en-US" sz="2000" i="1" dirty="0" smtClean="0">
                <a:cs typeface="Arial" pitchFamily="34" charset="0"/>
              </a:rPr>
              <a:t>significance</a:t>
            </a:r>
            <a:r>
              <a:rPr lang="en-US" sz="2000" dirty="0" smtClean="0">
                <a:cs typeface="Arial" pitchFamily="34" charset="0"/>
              </a:rPr>
              <a:t> and </a:t>
            </a:r>
            <a:r>
              <a:rPr lang="en-US" sz="2000" i="1" dirty="0" smtClean="0">
                <a:cs typeface="Arial" pitchFamily="34" charset="0"/>
              </a:rPr>
              <a:t>fulfillment</a:t>
            </a:r>
            <a:r>
              <a:rPr lang="en-US" sz="2000" dirty="0" smtClean="0">
                <a:cs typeface="Arial" pitchFamily="34" charset="0"/>
              </a:rPr>
              <a:t> that’s also </a:t>
            </a:r>
          </a:p>
          <a:p>
            <a:pPr lvl="2">
              <a:buNone/>
              <a:defRPr/>
            </a:pPr>
            <a:r>
              <a:rPr lang="en-US" sz="2000" dirty="0" smtClean="0">
                <a:cs typeface="Arial" pitchFamily="34" charset="0"/>
              </a:rPr>
              <a:t>-- validated   --regarded    --respected </a:t>
            </a:r>
          </a:p>
          <a:p>
            <a:pPr>
              <a:buNone/>
              <a:defRPr/>
            </a:pPr>
            <a:r>
              <a:rPr lang="en-US" sz="2000" b="1" i="1" dirty="0" smtClean="0">
                <a:cs typeface="Arial" pitchFamily="34" charset="0"/>
              </a:rPr>
              <a:t>   </a:t>
            </a:r>
            <a:r>
              <a:rPr lang="en-US" sz="2000" b="1" dirty="0" smtClean="0">
                <a:cs typeface="Arial" pitchFamily="34" charset="0"/>
              </a:rPr>
              <a:t>The need for recognition becomes the central issue in self-affirmation</a:t>
            </a:r>
          </a:p>
          <a:p>
            <a:pPr>
              <a:buNone/>
            </a:pPr>
            <a:endParaRPr lang="en-US" sz="2400" i="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1143000"/>
          </a:xfrm>
        </p:spPr>
        <p:txBody>
          <a:bodyPr/>
          <a:lstStyle/>
          <a:p>
            <a:pPr eaLnBrk="1" hangingPunct="1"/>
            <a:r>
              <a:rPr lang="en-US" sz="3200" dirty="0" smtClean="0">
                <a:latin typeface="Arial" pitchFamily="34" charset="0"/>
                <a:cs typeface="Arial" pitchFamily="34" charset="0"/>
              </a:rPr>
              <a:t>Validate students through US history   </a:t>
            </a:r>
          </a:p>
        </p:txBody>
      </p:sp>
      <p:sp>
        <p:nvSpPr>
          <p:cNvPr id="11267" name="Content Placeholder 2"/>
          <p:cNvSpPr>
            <a:spLocks noGrp="1"/>
          </p:cNvSpPr>
          <p:nvPr>
            <p:ph idx="1"/>
          </p:nvPr>
        </p:nvSpPr>
        <p:spPr/>
        <p:txBody>
          <a:bodyPr>
            <a:normAutofit fontScale="40000" lnSpcReduction="20000"/>
          </a:bodyPr>
          <a:lstStyle/>
          <a:p>
            <a:pPr eaLnBrk="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r>
              <a:rPr lang="en-US" sz="2800" smtClean="0">
                <a:latin typeface="Times New Roman" pitchFamily="18" charset="0"/>
                <a:cs typeface="Times New Roman" pitchFamily="18" charset="0"/>
              </a:rPr>
              <a:t>                                                                                         </a:t>
            </a: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r>
              <a:rPr lang="en-US" sz="2400" smtClean="0">
                <a:latin typeface="Times New Roman" pitchFamily="18" charset="0"/>
                <a:cs typeface="Times New Roman" pitchFamily="18" charset="0"/>
              </a:rPr>
              <a:t>                                                                    </a:t>
            </a:r>
          </a:p>
          <a:p>
            <a:pPr eaLnBrk="1" hangingPunct="1">
              <a:buFont typeface="Arial" charset="0"/>
              <a:buNone/>
            </a:pPr>
            <a:r>
              <a:rPr lang="en-US" sz="2400" smtClean="0">
                <a:latin typeface="Times New Roman" pitchFamily="18" charset="0"/>
                <a:cs typeface="Times New Roman" pitchFamily="18" charset="0"/>
              </a:rPr>
              <a:t>                                                                           </a:t>
            </a:r>
          </a:p>
          <a:p>
            <a:pPr eaLnBrk="1" hangingPunct="1">
              <a:buFont typeface="Arial" charset="0"/>
              <a:buNone/>
            </a:pPr>
            <a:endParaRPr lang="en-US" sz="1800" smtClean="0">
              <a:latin typeface="Times New Roman" pitchFamily="18" charset="0"/>
              <a:cs typeface="Times New Roman" pitchFamily="18" charset="0"/>
            </a:endParaRPr>
          </a:p>
          <a:p>
            <a:pPr eaLnBrk="1" hangingPunct="1">
              <a:buFont typeface="Arial" charset="0"/>
              <a:buNone/>
            </a:pPr>
            <a:endParaRPr lang="en-US" sz="1800" smtClean="0">
              <a:latin typeface="Times New Roman" pitchFamily="18" charset="0"/>
              <a:cs typeface="Times New Roman" pitchFamily="18" charset="0"/>
            </a:endParaRPr>
          </a:p>
          <a:p>
            <a:pPr eaLnBrk="1" hangingPunct="1">
              <a:buFont typeface="Arial" charset="0"/>
              <a:buNone/>
            </a:pPr>
            <a:endParaRPr lang="en-US" sz="1800" smtClean="0">
              <a:latin typeface="Times New Roman" pitchFamily="18" charset="0"/>
              <a:cs typeface="Times New Roman" pitchFamily="18" charset="0"/>
            </a:endParaRPr>
          </a:p>
          <a:p>
            <a:pPr eaLnBrk="1" hangingPunct="1">
              <a:buFont typeface="Arial" charset="0"/>
              <a:buNone/>
            </a:pPr>
            <a:r>
              <a:rPr lang="en-US" sz="1800" smtClean="0">
                <a:latin typeface="Times New Roman" pitchFamily="18" charset="0"/>
                <a:cs typeface="Times New Roman" pitchFamily="18" charset="0"/>
              </a:rPr>
              <a:t>                                                                                   </a:t>
            </a:r>
            <a:r>
              <a:rPr lang="en-US" sz="1400" smtClean="0">
                <a:latin typeface="Times New Roman" pitchFamily="18" charset="0"/>
                <a:cs typeface="Times New Roman" pitchFamily="18" charset="0"/>
              </a:rPr>
              <a:t>Turner Fair Charts  African perspective</a:t>
            </a:r>
          </a:p>
          <a:p>
            <a:pPr eaLnBrk="1" hangingPunct="1">
              <a:buFont typeface="Arial" charset="0"/>
              <a:buNone/>
            </a:pPr>
            <a:r>
              <a:rPr lang="en-US" sz="1400" smtClean="0">
                <a:latin typeface="Times New Roman" pitchFamily="18" charset="0"/>
                <a:cs typeface="Times New Roman" pitchFamily="18" charset="0"/>
              </a:rPr>
              <a:t>                                                                                                             on history of Africa &amp;  North America</a:t>
            </a:r>
            <a:r>
              <a:rPr lang="en-US" sz="1800" smtClean="0">
                <a:latin typeface="Times New Roman" pitchFamily="18" charset="0"/>
                <a:cs typeface="Times New Roman" pitchFamily="18" charset="0"/>
              </a:rPr>
              <a:t>       </a:t>
            </a:r>
            <a:endParaRPr lang="en-US" sz="1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endParaRPr lang="en-US" sz="2400" smtClean="0">
              <a:latin typeface="Times New Roman" pitchFamily="18" charset="0"/>
              <a:cs typeface="Times New Roman" pitchFamily="18" charset="0"/>
            </a:endParaRPr>
          </a:p>
          <a:p>
            <a:pPr eaLnBrk="1" hangingPunct="1">
              <a:buFont typeface="Arial" charset="0"/>
              <a:buNone/>
            </a:pPr>
            <a:r>
              <a:rPr lang="en-US" sz="2400" smtClean="0">
                <a:latin typeface="Times New Roman" pitchFamily="18" charset="0"/>
                <a:cs typeface="Times New Roman" pitchFamily="18" charset="0"/>
              </a:rPr>
              <a:t>       </a:t>
            </a:r>
          </a:p>
        </p:txBody>
      </p:sp>
      <p:pic>
        <p:nvPicPr>
          <p:cNvPr id="11268" name="imgBlkFront" descr="http://ecx.images-amazon.com/images/I/51xuUEHI3zL._SX331_BO1,204,203,200_.jpg"/>
          <p:cNvPicPr>
            <a:picLocks noChangeAspect="1" noChangeArrowheads="1"/>
          </p:cNvPicPr>
          <p:nvPr/>
        </p:nvPicPr>
        <p:blipFill>
          <a:blip r:embed="rId2" cstate="print"/>
          <a:srcRect/>
          <a:stretch>
            <a:fillRect/>
          </a:stretch>
        </p:blipFill>
        <p:spPr bwMode="auto">
          <a:xfrm>
            <a:off x="3819525" y="1290638"/>
            <a:ext cx="1209675" cy="1909762"/>
          </a:xfrm>
          <a:prstGeom prst="rect">
            <a:avLst/>
          </a:prstGeom>
          <a:noFill/>
          <a:ln w="9525">
            <a:noFill/>
            <a:miter lim="800000"/>
            <a:headEnd/>
            <a:tailEnd/>
          </a:ln>
        </p:spPr>
      </p:pic>
      <p:pic>
        <p:nvPicPr>
          <p:cNvPr id="11269" name="Picture 10" descr="http://africhartproducts.com/wp-content/uploads/2014/11/afrislide-img-1.png">
            <a:hlinkClick r:id="rId3"/>
          </p:cNvPr>
          <p:cNvPicPr>
            <a:picLocks noChangeAspect="1" noChangeArrowheads="1"/>
          </p:cNvPicPr>
          <p:nvPr/>
        </p:nvPicPr>
        <p:blipFill>
          <a:blip r:embed="rId4" cstate="print"/>
          <a:srcRect l="44708" r="3519"/>
          <a:stretch>
            <a:fillRect/>
          </a:stretch>
        </p:blipFill>
        <p:spPr bwMode="auto">
          <a:xfrm>
            <a:off x="4953000" y="4191000"/>
            <a:ext cx="2667000" cy="1682750"/>
          </a:xfrm>
          <a:prstGeom prst="rect">
            <a:avLst/>
          </a:prstGeom>
          <a:noFill/>
          <a:ln w="9525">
            <a:noFill/>
            <a:miter lim="800000"/>
            <a:headEnd/>
            <a:tailEnd/>
          </a:ln>
        </p:spPr>
      </p:pic>
      <p:pic>
        <p:nvPicPr>
          <p:cNvPr id="11270" name="imgBlkFront" descr="http://ecx.images-amazon.com/images/I/51izIfRKt-L._SX331_BO1,204,203,200_.jpg"/>
          <p:cNvPicPr>
            <a:picLocks noChangeAspect="1" noChangeArrowheads="1"/>
          </p:cNvPicPr>
          <p:nvPr/>
        </p:nvPicPr>
        <p:blipFill>
          <a:blip r:embed="rId5" cstate="print"/>
          <a:srcRect/>
          <a:stretch>
            <a:fillRect/>
          </a:stretch>
        </p:blipFill>
        <p:spPr bwMode="auto">
          <a:xfrm>
            <a:off x="2330450" y="1371600"/>
            <a:ext cx="1250950" cy="1828800"/>
          </a:xfrm>
          <a:prstGeom prst="rect">
            <a:avLst/>
          </a:prstGeom>
          <a:noFill/>
          <a:ln w="9525">
            <a:noFill/>
            <a:miter lim="800000"/>
            <a:headEnd/>
            <a:tailEnd/>
          </a:ln>
        </p:spPr>
      </p:pic>
      <p:sp>
        <p:nvSpPr>
          <p:cNvPr id="1127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1272" name="imgBlkFront" descr="http://ecx.images-amazon.com/images/I/51g2-TEwWML._SX380_BO1,204,203,200_.jpg"/>
          <p:cNvPicPr>
            <a:picLocks noChangeAspect="1" noChangeArrowheads="1"/>
          </p:cNvPicPr>
          <p:nvPr/>
        </p:nvPicPr>
        <p:blipFill>
          <a:blip r:embed="rId6" cstate="print"/>
          <a:srcRect/>
          <a:stretch>
            <a:fillRect/>
          </a:stretch>
        </p:blipFill>
        <p:spPr bwMode="auto">
          <a:xfrm>
            <a:off x="371475" y="1295400"/>
            <a:ext cx="1685925" cy="2047875"/>
          </a:xfrm>
          <a:prstGeom prst="rect">
            <a:avLst/>
          </a:prstGeom>
          <a:noFill/>
          <a:ln w="9525">
            <a:noFill/>
            <a:miter lim="800000"/>
            <a:headEnd/>
            <a:tailEnd/>
          </a:ln>
        </p:spPr>
      </p:pic>
      <p:sp>
        <p:nvSpPr>
          <p:cNvPr id="11273" name="Rectangle 3"/>
          <p:cNvSpPr>
            <a:spLocks noChangeArrowheads="1"/>
          </p:cNvSpPr>
          <p:nvPr/>
        </p:nvSpPr>
        <p:spPr bwMode="auto">
          <a:xfrm>
            <a:off x="0" y="2733675"/>
            <a:ext cx="9144000" cy="0"/>
          </a:xfrm>
          <a:prstGeom prst="rect">
            <a:avLst/>
          </a:prstGeom>
          <a:solidFill>
            <a:srgbClr val="FFFFFF"/>
          </a:solidFill>
          <a:ln w="9525">
            <a:noFill/>
            <a:miter lim="800000"/>
            <a:headEnd/>
            <a:tailEnd/>
          </a:ln>
        </p:spPr>
        <p:txBody>
          <a:bodyPr wrap="none" anchor="ctr">
            <a:spAutoFit/>
          </a:bodyPr>
          <a:lstStyle/>
          <a:p>
            <a:pPr eaLnBrk="0" hangingPunct="0"/>
            <a:endParaRPr lang="en-US"/>
          </a:p>
        </p:txBody>
      </p:sp>
      <p:pic>
        <p:nvPicPr>
          <p:cNvPr id="11274" name="Picture 16" descr="Product Details">
            <a:hlinkClick r:id="rId7"/>
          </p:cNvPr>
          <p:cNvPicPr>
            <a:picLocks noChangeAspect="1" noChangeArrowheads="1"/>
          </p:cNvPicPr>
          <p:nvPr/>
        </p:nvPicPr>
        <p:blipFill>
          <a:blip r:embed="rId8" cstate="print"/>
          <a:srcRect l="13086" r="13440"/>
          <a:stretch>
            <a:fillRect/>
          </a:stretch>
        </p:blipFill>
        <p:spPr bwMode="auto">
          <a:xfrm>
            <a:off x="381000" y="4343400"/>
            <a:ext cx="1119188" cy="1752600"/>
          </a:xfrm>
          <a:prstGeom prst="rect">
            <a:avLst/>
          </a:prstGeom>
          <a:noFill/>
          <a:ln w="9525">
            <a:noFill/>
            <a:miter lim="800000"/>
            <a:headEnd/>
            <a:tailEnd/>
          </a:ln>
        </p:spPr>
      </p:pic>
      <p:sp>
        <p:nvSpPr>
          <p:cNvPr id="11275"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1276" name="imgBlkFront" descr="http://ecx.images-amazon.com/images/I/516s3LCDpfL._SX324_BO1,204,203,200_.jpg"/>
          <p:cNvPicPr>
            <a:picLocks noChangeAspect="1" noChangeArrowheads="1"/>
          </p:cNvPicPr>
          <p:nvPr/>
        </p:nvPicPr>
        <p:blipFill>
          <a:blip r:embed="rId9" cstate="print"/>
          <a:srcRect/>
          <a:stretch>
            <a:fillRect/>
          </a:stretch>
        </p:blipFill>
        <p:spPr bwMode="auto">
          <a:xfrm>
            <a:off x="5286375" y="1209675"/>
            <a:ext cx="1647825" cy="2143125"/>
          </a:xfrm>
          <a:prstGeom prst="rect">
            <a:avLst/>
          </a:prstGeom>
          <a:noFill/>
          <a:ln w="9525">
            <a:noFill/>
            <a:miter lim="800000"/>
            <a:headEnd/>
            <a:tailEnd/>
          </a:ln>
        </p:spPr>
      </p:pic>
      <p:sp>
        <p:nvSpPr>
          <p:cNvPr id="11277" name="Rectangle 6"/>
          <p:cNvSpPr>
            <a:spLocks noChangeArrowheads="1"/>
          </p:cNvSpPr>
          <p:nvPr/>
        </p:nvSpPr>
        <p:spPr bwMode="auto">
          <a:xfrm>
            <a:off x="0" y="2600325"/>
            <a:ext cx="9144000" cy="0"/>
          </a:xfrm>
          <a:prstGeom prst="rect">
            <a:avLst/>
          </a:prstGeom>
          <a:solidFill>
            <a:srgbClr val="FFFFFF"/>
          </a:solidFill>
          <a:ln w="9525">
            <a:noFill/>
            <a:miter lim="800000"/>
            <a:headEnd/>
            <a:tailEnd/>
          </a:ln>
        </p:spPr>
        <p:txBody>
          <a:bodyPr wrap="none" anchor="ctr">
            <a:spAutoFit/>
          </a:bodyPr>
          <a:lstStyle/>
          <a:p>
            <a:pPr eaLnBrk="0" hangingPunct="0"/>
            <a:endParaRPr lang="en-US"/>
          </a:p>
        </p:txBody>
      </p:sp>
      <p:pic>
        <p:nvPicPr>
          <p:cNvPr id="11278" name="imgBlkFront" descr="http://ecx.images-amazon.com/images/I/61-jCrprtUL._SX397_BO1,204,203,200_.jpg"/>
          <p:cNvPicPr>
            <a:picLocks noChangeAspect="1" noChangeArrowheads="1"/>
          </p:cNvPicPr>
          <p:nvPr/>
        </p:nvPicPr>
        <p:blipFill>
          <a:blip r:embed="rId10" cstate="print"/>
          <a:srcRect/>
          <a:stretch>
            <a:fillRect/>
          </a:stretch>
        </p:blipFill>
        <p:spPr bwMode="auto">
          <a:xfrm>
            <a:off x="1752600" y="4243388"/>
            <a:ext cx="1373188" cy="2005012"/>
          </a:xfrm>
          <a:prstGeom prst="rect">
            <a:avLst/>
          </a:prstGeom>
          <a:noFill/>
          <a:ln w="9525">
            <a:noFill/>
            <a:miter lim="800000"/>
            <a:headEnd/>
            <a:tailEnd/>
          </a:ln>
        </p:spPr>
      </p:pic>
      <p:sp>
        <p:nvSpPr>
          <p:cNvPr id="11279"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1280" name="imgBlkFront" descr="http://ecx.images-amazon.com/images/I/51cbGGLvyDL._SX322_BO1,204,203,200_.jpg"/>
          <p:cNvPicPr>
            <a:picLocks noChangeAspect="1" noChangeArrowheads="1"/>
          </p:cNvPicPr>
          <p:nvPr/>
        </p:nvPicPr>
        <p:blipFill>
          <a:blip r:embed="rId11" cstate="print"/>
          <a:srcRect t="5849" r="8090" b="7018"/>
          <a:stretch>
            <a:fillRect/>
          </a:stretch>
        </p:blipFill>
        <p:spPr bwMode="auto">
          <a:xfrm>
            <a:off x="3429000" y="4191000"/>
            <a:ext cx="1358900" cy="2033588"/>
          </a:xfrm>
          <a:prstGeom prst="rect">
            <a:avLst/>
          </a:prstGeom>
          <a:noFill/>
          <a:ln w="9525">
            <a:noFill/>
            <a:miter lim="800000"/>
            <a:headEnd/>
            <a:tailEnd/>
          </a:ln>
        </p:spPr>
      </p:pic>
      <p:pic>
        <p:nvPicPr>
          <p:cNvPr id="11281" name="Picture 27"/>
          <p:cNvPicPr>
            <a:picLocks noChangeAspect="1" noChangeArrowheads="1"/>
          </p:cNvPicPr>
          <p:nvPr/>
        </p:nvPicPr>
        <p:blipFill>
          <a:blip r:embed="rId12" cstate="print"/>
          <a:srcRect/>
          <a:stretch>
            <a:fillRect/>
          </a:stretch>
        </p:blipFill>
        <p:spPr bwMode="auto">
          <a:xfrm>
            <a:off x="7177088" y="1219200"/>
            <a:ext cx="1585912" cy="2057400"/>
          </a:xfrm>
          <a:prstGeom prst="rect">
            <a:avLst/>
          </a:prstGeom>
          <a:noFill/>
          <a:ln w="9525">
            <a:noFill/>
            <a:miter lim="800000"/>
            <a:headEnd/>
            <a:tailEnd/>
          </a:ln>
        </p:spPr>
      </p:pic>
      <p:pic>
        <p:nvPicPr>
          <p:cNvPr id="11282" name="Picture 30" descr="Product Details">
            <a:hlinkClick r:id="rId13"/>
          </p:cNvPr>
          <p:cNvPicPr>
            <a:picLocks noChangeAspect="1" noChangeArrowheads="1"/>
          </p:cNvPicPr>
          <p:nvPr/>
        </p:nvPicPr>
        <p:blipFill>
          <a:blip r:embed="rId14" cstate="print"/>
          <a:srcRect l="14375" t="25737" r="15361" b="-2621"/>
          <a:stretch>
            <a:fillRect/>
          </a:stretch>
        </p:blipFill>
        <p:spPr bwMode="auto">
          <a:xfrm>
            <a:off x="7815263" y="4343400"/>
            <a:ext cx="1023937"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25633</TotalTime>
  <Words>8584</Words>
  <Application>Microsoft Office PowerPoint</Application>
  <PresentationFormat>On-screen Show (4:3)</PresentationFormat>
  <Paragraphs>1518</Paragraphs>
  <Slides>115</Slides>
  <Notes>21</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Office Theme</vt:lpstr>
      <vt:lpstr>Advancing the whole child concept in light of the global Black Lives Matter movement</vt:lpstr>
      <vt:lpstr>Slide 2</vt:lpstr>
      <vt:lpstr>   Intersectionality</vt:lpstr>
      <vt:lpstr>Slide 4</vt:lpstr>
      <vt:lpstr>Four ways school can support the whole child</vt:lpstr>
      <vt:lpstr>Slide 6</vt:lpstr>
      <vt:lpstr>The key lessons on the science of learning and development from Educating the Whole Child Report</vt:lpstr>
      <vt:lpstr>Political</vt:lpstr>
      <vt:lpstr>MLK and cui bono?</vt:lpstr>
      <vt:lpstr>Black hair and clothing styles are fashion statements, but they are also political statements</vt:lpstr>
      <vt:lpstr>What are public schools for?</vt:lpstr>
      <vt:lpstr>Dead Prez </vt:lpstr>
      <vt:lpstr>Slide 13</vt:lpstr>
      <vt:lpstr>Slide 14</vt:lpstr>
      <vt:lpstr>Cultural competency is not enough: Advancing culturally relevant teaching as politically relevant teaching  </vt:lpstr>
      <vt:lpstr>Our challenge!</vt:lpstr>
      <vt:lpstr>Slide 17</vt:lpstr>
      <vt:lpstr>Recognize the global human rights of children and youth </vt:lpstr>
      <vt:lpstr>Universality</vt:lpstr>
      <vt:lpstr>Child-centered vs. Community-centered Learning</vt:lpstr>
      <vt:lpstr> The “Super 6”  Urban Education Fundamentals  </vt:lpstr>
      <vt:lpstr>B&amp;LPI ‘s “Super 6” Urban Education Fundamentals</vt:lpstr>
      <vt:lpstr>Slide 23</vt:lpstr>
      <vt:lpstr>A Learner’s Bill of Rights</vt:lpstr>
      <vt:lpstr>Slide 25</vt:lpstr>
      <vt:lpstr>    </vt:lpstr>
      <vt:lpstr> Frame of Reference* </vt:lpstr>
      <vt:lpstr>Cultural Values in Learning and Education  - Trumbull, Greenfield &amp; Quiroz, 2003 </vt:lpstr>
      <vt:lpstr>Cultural Values in Learning and Education</vt:lpstr>
      <vt:lpstr>Schooling the World --The White Man's Last Burden https://www.youtube.com/watch?v=ENlvc19eXnM&amp;t=7s</vt:lpstr>
      <vt:lpstr>Neo-indigenous students</vt:lpstr>
      <vt:lpstr>Back to Frame of Reference</vt:lpstr>
      <vt:lpstr>Slide 33</vt:lpstr>
      <vt:lpstr> 2.  Abandon “one-size-fits-all” normalcy and the bell curve mentality </vt:lpstr>
      <vt:lpstr> Normalcy 1492  The social construct of the “West” and the “other” </vt:lpstr>
      <vt:lpstr>Myth of the normal child </vt:lpstr>
      <vt:lpstr> Strength-based Learning Plan  Discrediting the Myth of the Normal Child       Embracing the “differon”  </vt:lpstr>
      <vt:lpstr>Incorporating the Voices and Insights of Students with Disabilities:  Let’s Consider Our Approach   </vt:lpstr>
      <vt:lpstr>3. Western epistemologies are not the only epistemologies in the world</vt:lpstr>
      <vt:lpstr>Epistemology and an equitable educational system </vt:lpstr>
      <vt:lpstr>4.  America’s urban schools are not failing; they are doing exactly what they were designed to do </vt:lpstr>
      <vt:lpstr> We can’t call schools designed to fail broken  The game is rigged. It’s inequity by design</vt:lpstr>
      <vt:lpstr>Public schools invert Black culture</vt:lpstr>
      <vt:lpstr> Too much school, too little education:  Why school is the enemy for urban students…and what to do about it  </vt:lpstr>
      <vt:lpstr>   too much school, too little education </vt:lpstr>
      <vt:lpstr>Moving beyond structural determinism:  Urban schools as places to contest  inequalities  </vt:lpstr>
      <vt:lpstr>      Maslow’s Hierarchy of Needs</vt:lpstr>
      <vt:lpstr>  How to make college a realistic option  </vt:lpstr>
      <vt:lpstr>Pedagogy of Poverty</vt:lpstr>
      <vt:lpstr>IDOE Ethnic Studies Standards</vt:lpstr>
      <vt:lpstr>Social Toxins</vt:lpstr>
      <vt:lpstr>Radical Healing Process Themes</vt:lpstr>
      <vt:lpstr>Slide 53</vt:lpstr>
      <vt:lpstr> A holistic trauma-informed care in schools       Advancing Social Medicine to Social Pedagogy      </vt:lpstr>
      <vt:lpstr>Dead  Prez’s curriculum </vt:lpstr>
      <vt:lpstr>Anti-poverty curriculum</vt:lpstr>
      <vt:lpstr>5.  Schools are political sites</vt:lpstr>
      <vt:lpstr>Literacy with an attitude:  Powerful Literacy vs. Functional Literacy</vt:lpstr>
      <vt:lpstr> Media Literacy: Reading the word and the world </vt:lpstr>
      <vt:lpstr>Civic Literacy</vt:lpstr>
      <vt:lpstr> Standardized testing </vt:lpstr>
      <vt:lpstr>Slide 62</vt:lpstr>
      <vt:lpstr>Standardized Testing: The Hoosier Connection </vt:lpstr>
      <vt:lpstr>The Hoosier 1907 Eugenics Law to eliminate “the unfit”</vt:lpstr>
      <vt:lpstr>White Supremancy</vt:lpstr>
      <vt:lpstr>David Starr Jordan (1851-1931)  Nationally recognized Eugenicists      </vt:lpstr>
      <vt:lpstr>Eugenics Eliminating the inferior        Saving the superior  Francis Galton 1883     “scientific  racism”     “racial hygiene”   </vt:lpstr>
      <vt:lpstr>Indiana State Fair Baby Contests  “Insuring that Hoosiers were breeding the healthiest and most desirable human beings”</vt:lpstr>
      <vt:lpstr>The Indiana Procedure  </vt:lpstr>
      <vt:lpstr>Multiple authentic and equitable assessments </vt:lpstr>
      <vt:lpstr>Multiple Measures: Redefining success</vt:lpstr>
      <vt:lpstr>6. Our government schools have a public purpose, not a private purpose</vt:lpstr>
      <vt:lpstr>Slide 73</vt:lpstr>
      <vt:lpstr>Transformational Community Schools</vt:lpstr>
      <vt:lpstr>Parent Voices: Local School Councils</vt:lpstr>
      <vt:lpstr>Student &amp; Youth Voices</vt:lpstr>
      <vt:lpstr>Student Voice</vt:lpstr>
      <vt:lpstr>First Amendment Schools:  Where students practice the Five Freedoms in their schools </vt:lpstr>
      <vt:lpstr>Indianapolis Youth Bill of Rights</vt:lpstr>
      <vt:lpstr>Youth Participatory Action Research (YPAR):    Teaching youth how to conduct research to support their agenda </vt:lpstr>
      <vt:lpstr>Community Organizing: Empowering students </vt:lpstr>
      <vt:lpstr>“Keepin’ it real, Keepin’ it right”   Validate the promise of hip hop </vt:lpstr>
      <vt:lpstr>Hip hop: Global youth culture</vt:lpstr>
      <vt:lpstr>Rites of passage: From child to adult-citizen</vt:lpstr>
      <vt:lpstr> Rites of Passage </vt:lpstr>
      <vt:lpstr>Teacher Voices </vt:lpstr>
      <vt:lpstr>The Political Clarity of Dr. Lisa Delpit</vt:lpstr>
      <vt:lpstr> Use pedagogies of liberation   </vt:lpstr>
      <vt:lpstr>Pedagogy</vt:lpstr>
      <vt:lpstr>Pedagogy</vt:lpstr>
      <vt:lpstr>Pedagogy</vt:lpstr>
      <vt:lpstr>THE HATE U GIVE</vt:lpstr>
      <vt:lpstr>A  Pedagogy of Recognition</vt:lpstr>
      <vt:lpstr>Why recognition is important</vt:lpstr>
      <vt:lpstr>Pedagogy of recognition </vt:lpstr>
      <vt:lpstr>Slide 96</vt:lpstr>
      <vt:lpstr>Issues Survey</vt:lpstr>
      <vt:lpstr>The importance of “being seen” Why recognition is so necessary</vt:lpstr>
      <vt:lpstr>Validate students through US history   </vt:lpstr>
      <vt:lpstr>Slide 100</vt:lpstr>
      <vt:lpstr>Slide 101</vt:lpstr>
      <vt:lpstr>Vigor not rigor</vt:lpstr>
      <vt:lpstr>Slide 103</vt:lpstr>
      <vt:lpstr>Discipline</vt:lpstr>
      <vt:lpstr> Re-examining resistance as oppositional behavior </vt:lpstr>
      <vt:lpstr>Education for liberation: Why would students act up in a school that’s trying to liberate them?</vt:lpstr>
      <vt:lpstr>     Advancing the PBIS Concept   Democracy and school/classroom discipline:  Moving from behavioral models to cognitive model   Moral development not behavior modification:  The influence of democracy on school discipline  The challenge to educators is to not control students through external reward…, but to create that democratic [school]society in which individuals make choices for the common good of whole group.    -- ”Building a Democratic Learning Community” Colville-Hall, 2000  Empowering Positive Behavioral Interventions and Support  Advancing students from outer directed to inner directed persons:  Moving the locus of control from the school to within the student    </vt:lpstr>
      <vt:lpstr>De-colonize the Achievement Gap</vt:lpstr>
      <vt:lpstr>What has economics got to do with it?  The impact of socioeconomic factors on mental  health and the case for collective action </vt:lpstr>
      <vt:lpstr>Neo-liberalism</vt:lpstr>
      <vt:lpstr>Education Cities</vt:lpstr>
      <vt:lpstr> We can’t have social change without art </vt:lpstr>
      <vt:lpstr>Slide 113</vt:lpstr>
      <vt:lpstr>Slide 114</vt:lpstr>
      <vt:lpstr>Slide 115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the Whole Child concept in light of the global Black Lives Matter movement:</dc:title>
  <dc:creator>John</dc:creator>
  <cp:lastModifiedBy>John</cp:lastModifiedBy>
  <cp:revision>376</cp:revision>
  <dcterms:created xsi:type="dcterms:W3CDTF">2021-01-23T04:31:54Z</dcterms:created>
  <dcterms:modified xsi:type="dcterms:W3CDTF">2021-03-21T01:18:42Z</dcterms:modified>
</cp:coreProperties>
</file>